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73" r:id="rId4"/>
    <p:sldId id="274" r:id="rId5"/>
    <p:sldId id="275" r:id="rId6"/>
    <p:sldId id="276" r:id="rId7"/>
    <p:sldId id="277" r:id="rId8"/>
    <p:sldId id="278" r:id="rId9"/>
    <p:sldId id="269" r:id="rId10"/>
    <p:sldId id="257" r:id="rId11"/>
    <p:sldId id="258" r:id="rId12"/>
    <p:sldId id="259" r:id="rId13"/>
    <p:sldId id="268" r:id="rId14"/>
    <p:sldId id="260" r:id="rId15"/>
    <p:sldId id="279" r:id="rId16"/>
    <p:sldId id="270"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824"/>
    <a:srgbClr val="B3C01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www.e-abclearning.com/queesvideoconferencia" TargetMode="External"/><Relationship Id="rId1" Type="http://schemas.openxmlformats.org/officeDocument/2006/relationships/hyperlink" Target="http://virtual.uaeh.edu.mx/riv/videoconferencia.php"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e-abclearning.com/queesvideoconferencia" TargetMode="External"/><Relationship Id="rId1" Type="http://schemas.openxmlformats.org/officeDocument/2006/relationships/hyperlink" Target="http://virtual.uaeh.edu.mx/riv/videoconferencia.ph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B8BB3-089C-4DD2-B5A3-6F816D476F2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561B4C5A-5A9E-4889-91EE-4AAF311DE101}">
      <dgm:prSet/>
      <dgm:spPr/>
      <dgm:t>
        <a:bodyPr/>
        <a:lstStyle/>
        <a:p>
          <a:pPr rtl="0"/>
          <a:r>
            <a:rPr lang="es-ES" dirty="0" smtClean="0">
              <a:hlinkClick xmlns:r="http://schemas.openxmlformats.org/officeDocument/2006/relationships" r:id="rId1"/>
            </a:rPr>
            <a:t>http://virtual.uaeh.edu.mx/riv/videoconferencia.php</a:t>
          </a:r>
          <a:endParaRPr lang="es-ES" dirty="0"/>
        </a:p>
      </dgm:t>
    </dgm:pt>
    <dgm:pt modelId="{7B0A0411-7C8D-4A0C-9209-C83EFCFF337B}" type="parTrans" cxnId="{62EB54FF-B5AA-4CAB-9ED7-67BC523FB892}">
      <dgm:prSet/>
      <dgm:spPr/>
      <dgm:t>
        <a:bodyPr/>
        <a:lstStyle/>
        <a:p>
          <a:endParaRPr lang="es-ES"/>
        </a:p>
      </dgm:t>
    </dgm:pt>
    <dgm:pt modelId="{3A62EEDD-A73A-4E83-A74E-AFC942314F08}" type="sibTrans" cxnId="{62EB54FF-B5AA-4CAB-9ED7-67BC523FB892}">
      <dgm:prSet/>
      <dgm:spPr/>
      <dgm:t>
        <a:bodyPr/>
        <a:lstStyle/>
        <a:p>
          <a:endParaRPr lang="es-ES"/>
        </a:p>
      </dgm:t>
    </dgm:pt>
    <dgm:pt modelId="{76599375-B829-47B2-8E81-045713A0256A}">
      <dgm:prSet/>
      <dgm:spPr/>
      <dgm:t>
        <a:bodyPr/>
        <a:lstStyle/>
        <a:p>
          <a:pPr rtl="0"/>
          <a:r>
            <a:rPr lang="es-ES" smtClean="0">
              <a:hlinkClick xmlns:r="http://schemas.openxmlformats.org/officeDocument/2006/relationships" r:id="rId2"/>
            </a:rPr>
            <a:t>http://www.e-abclearning.com/queesvideoconferencia</a:t>
          </a:r>
          <a:endParaRPr lang="es-ES"/>
        </a:p>
      </dgm:t>
    </dgm:pt>
    <dgm:pt modelId="{0F40041B-018D-4FA5-BC52-35F1CC5A4433}" type="parTrans" cxnId="{E9C4252B-2C82-48C6-A64D-55845D17424C}">
      <dgm:prSet/>
      <dgm:spPr/>
      <dgm:t>
        <a:bodyPr/>
        <a:lstStyle/>
        <a:p>
          <a:endParaRPr lang="es-ES"/>
        </a:p>
      </dgm:t>
    </dgm:pt>
    <dgm:pt modelId="{B0946B24-F793-4F76-B891-92D81EA111C8}" type="sibTrans" cxnId="{E9C4252B-2C82-48C6-A64D-55845D17424C}">
      <dgm:prSet/>
      <dgm:spPr/>
      <dgm:t>
        <a:bodyPr/>
        <a:lstStyle/>
        <a:p>
          <a:endParaRPr lang="es-ES"/>
        </a:p>
      </dgm:t>
    </dgm:pt>
    <dgm:pt modelId="{5245DCD8-9B3D-49D1-8205-A34BE882EBAD}" type="pres">
      <dgm:prSet presAssocID="{B33B8BB3-089C-4DD2-B5A3-6F816D476F2A}" presName="linear" presStyleCnt="0">
        <dgm:presLayoutVars>
          <dgm:animLvl val="lvl"/>
          <dgm:resizeHandles val="exact"/>
        </dgm:presLayoutVars>
      </dgm:prSet>
      <dgm:spPr/>
      <dgm:t>
        <a:bodyPr/>
        <a:lstStyle/>
        <a:p>
          <a:endParaRPr lang="es-ES"/>
        </a:p>
      </dgm:t>
    </dgm:pt>
    <dgm:pt modelId="{B724E896-5532-40FF-A818-13D9356AD31F}" type="pres">
      <dgm:prSet presAssocID="{561B4C5A-5A9E-4889-91EE-4AAF311DE101}" presName="parentText" presStyleLbl="node1" presStyleIdx="0" presStyleCnt="2" custLinFactY="-179426" custLinFactNeighborX="-666" custLinFactNeighborY="-200000">
        <dgm:presLayoutVars>
          <dgm:chMax val="0"/>
          <dgm:bulletEnabled val="1"/>
        </dgm:presLayoutVars>
      </dgm:prSet>
      <dgm:spPr/>
      <dgm:t>
        <a:bodyPr/>
        <a:lstStyle/>
        <a:p>
          <a:endParaRPr lang="es-ES"/>
        </a:p>
      </dgm:t>
    </dgm:pt>
    <dgm:pt modelId="{CD47F594-90E2-469F-8698-98323414BF36}" type="pres">
      <dgm:prSet presAssocID="{3A62EEDD-A73A-4E83-A74E-AFC942314F08}" presName="spacer" presStyleCnt="0"/>
      <dgm:spPr/>
    </dgm:pt>
    <dgm:pt modelId="{984DA5EF-F744-4DAA-B766-7E9A8281BCA3}" type="pres">
      <dgm:prSet presAssocID="{76599375-B829-47B2-8E81-045713A0256A}" presName="parentText" presStyleLbl="node1" presStyleIdx="1" presStyleCnt="2" custLinFactNeighborX="420" custLinFactNeighborY="21187">
        <dgm:presLayoutVars>
          <dgm:chMax val="0"/>
          <dgm:bulletEnabled val="1"/>
        </dgm:presLayoutVars>
      </dgm:prSet>
      <dgm:spPr/>
      <dgm:t>
        <a:bodyPr/>
        <a:lstStyle/>
        <a:p>
          <a:endParaRPr lang="es-ES"/>
        </a:p>
      </dgm:t>
    </dgm:pt>
  </dgm:ptLst>
  <dgm:cxnLst>
    <dgm:cxn modelId="{62EB54FF-B5AA-4CAB-9ED7-67BC523FB892}" srcId="{B33B8BB3-089C-4DD2-B5A3-6F816D476F2A}" destId="{561B4C5A-5A9E-4889-91EE-4AAF311DE101}" srcOrd="0" destOrd="0" parTransId="{7B0A0411-7C8D-4A0C-9209-C83EFCFF337B}" sibTransId="{3A62EEDD-A73A-4E83-A74E-AFC942314F08}"/>
    <dgm:cxn modelId="{B895C014-0A98-447C-8DB1-67E35008754E}" type="presOf" srcId="{76599375-B829-47B2-8E81-045713A0256A}" destId="{984DA5EF-F744-4DAA-B766-7E9A8281BCA3}" srcOrd="0" destOrd="0" presId="urn:microsoft.com/office/officeart/2005/8/layout/vList2"/>
    <dgm:cxn modelId="{D0257FDD-992C-4F3E-86DF-932F83415D5C}" type="presOf" srcId="{B33B8BB3-089C-4DD2-B5A3-6F816D476F2A}" destId="{5245DCD8-9B3D-49D1-8205-A34BE882EBAD}" srcOrd="0" destOrd="0" presId="urn:microsoft.com/office/officeart/2005/8/layout/vList2"/>
    <dgm:cxn modelId="{E9C4252B-2C82-48C6-A64D-55845D17424C}" srcId="{B33B8BB3-089C-4DD2-B5A3-6F816D476F2A}" destId="{76599375-B829-47B2-8E81-045713A0256A}" srcOrd="1" destOrd="0" parTransId="{0F40041B-018D-4FA5-BC52-35F1CC5A4433}" sibTransId="{B0946B24-F793-4F76-B891-92D81EA111C8}"/>
    <dgm:cxn modelId="{70B4B3B0-54F3-4AC2-B84C-ED233A376E40}" type="presOf" srcId="{561B4C5A-5A9E-4889-91EE-4AAF311DE101}" destId="{B724E896-5532-40FF-A818-13D9356AD31F}" srcOrd="0" destOrd="0" presId="urn:microsoft.com/office/officeart/2005/8/layout/vList2"/>
    <dgm:cxn modelId="{5E48D641-54DF-43C7-AC70-363E5993D98C}" type="presParOf" srcId="{5245DCD8-9B3D-49D1-8205-A34BE882EBAD}" destId="{B724E896-5532-40FF-A818-13D9356AD31F}" srcOrd="0" destOrd="0" presId="urn:microsoft.com/office/officeart/2005/8/layout/vList2"/>
    <dgm:cxn modelId="{722E2BC0-CC9C-4C25-ADBE-0A05D37FAFDA}" type="presParOf" srcId="{5245DCD8-9B3D-49D1-8205-A34BE882EBAD}" destId="{CD47F594-90E2-469F-8698-98323414BF36}" srcOrd="1" destOrd="0" presId="urn:microsoft.com/office/officeart/2005/8/layout/vList2"/>
    <dgm:cxn modelId="{32EFDD7C-39BE-4660-BC2C-6E63E3068179}" type="presParOf" srcId="{5245DCD8-9B3D-49D1-8205-A34BE882EBAD}" destId="{984DA5EF-F744-4DAA-B766-7E9A8281BCA3}"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24E896-5532-40FF-A818-13D9356AD31F}">
      <dsp:nvSpPr>
        <dsp:cNvPr id="0" name=""/>
        <dsp:cNvSpPr/>
      </dsp:nvSpPr>
      <dsp:spPr>
        <a:xfrm>
          <a:off x="0" y="0"/>
          <a:ext cx="6629400" cy="5265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hlinkClick xmlns:r="http://schemas.openxmlformats.org/officeDocument/2006/relationships" r:id="rId1"/>
            </a:rPr>
            <a:t>http://virtual.uaeh.edu.mx/riv/videoconferencia.php</a:t>
          </a:r>
          <a:endParaRPr lang="es-ES" sz="2000" kern="1200" dirty="0"/>
        </a:p>
      </dsp:txBody>
      <dsp:txXfrm>
        <a:off x="0" y="0"/>
        <a:ext cx="6629400" cy="526500"/>
      </dsp:txXfrm>
    </dsp:sp>
    <dsp:sp modelId="{984DA5EF-F744-4DAA-B766-7E9A8281BCA3}">
      <dsp:nvSpPr>
        <dsp:cNvPr id="0" name=""/>
        <dsp:cNvSpPr/>
      </dsp:nvSpPr>
      <dsp:spPr>
        <a:xfrm>
          <a:off x="0" y="1599055"/>
          <a:ext cx="6629400" cy="52650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smtClean="0">
              <a:hlinkClick xmlns:r="http://schemas.openxmlformats.org/officeDocument/2006/relationships" r:id="rId2"/>
            </a:rPr>
            <a:t>http://www.e-abclearning.com/queesvideoconferencia</a:t>
          </a:r>
          <a:endParaRPr lang="es-ES" sz="2000" kern="1200"/>
        </a:p>
      </dsp:txBody>
      <dsp:txXfrm>
        <a:off x="0" y="1599055"/>
        <a:ext cx="6629400" cy="526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58757C4C-35A5-4E49-9E2D-D06D1F7C8688}" type="datetimeFigureOut">
              <a:rPr lang="es-ES" smtClean="0"/>
              <a:pPr/>
              <a:t>19/10/2011</a:t>
            </a:fld>
            <a:endParaRPr lang="es-ES"/>
          </a:p>
        </p:txBody>
      </p:sp>
      <p:sp>
        <p:nvSpPr>
          <p:cNvPr id="5" name="Footer Placeholder 4"/>
          <p:cNvSpPr>
            <a:spLocks noGrp="1"/>
          </p:cNvSpPr>
          <p:nvPr>
            <p:ph type="ftr" sz="quarter" idx="11"/>
          </p:nvPr>
        </p:nvSpPr>
        <p:spPr>
          <a:xfrm>
            <a:off x="3124200" y="6521824"/>
            <a:ext cx="2895600" cy="259976"/>
          </a:xfrm>
        </p:spPr>
        <p:txBody>
          <a:bodyPr/>
          <a:lstStyle/>
          <a:p>
            <a:endParaRPr lang="es-ES"/>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55FA7BA0-DFA8-44AD-A50E-B3599283039F}" type="slidenum">
              <a:rPr lang="es-ES" smtClean="0"/>
              <a:pPr/>
              <a:t>‹Nº›</a:t>
            </a:fld>
            <a:endParaRPr lang="es-ES"/>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A7BA0-DFA8-44AD-A50E-B3599283039F}" type="slidenum">
              <a:rPr lang="es-ES" smtClean="0"/>
              <a:pPr/>
              <a:t>‹Nº›</a:t>
            </a:fld>
            <a:endParaRPr lang="es-ES"/>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A7BA0-DFA8-44AD-A50E-B3599283039F}" type="slidenum">
              <a:rPr lang="es-ES" smtClean="0"/>
              <a:pPr/>
              <a:t>‹Nº›</a:t>
            </a:fld>
            <a:endParaRPr lang="es-E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5FA7BA0-DFA8-44AD-A50E-B3599283039F}" type="slidenum">
              <a:rPr lang="es-ES" smtClean="0"/>
              <a:pPr/>
              <a:t>‹Nº›</a:t>
            </a:fld>
            <a:endParaRPr lang="es-ES"/>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3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s-ES" smtClean="0"/>
              <a:t>Haga clic para modificar el estilo de título del patrón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A7BA0-DFA8-44AD-A50E-B3599283039F}" type="slidenum">
              <a:rPr lang="es-ES" smtClean="0"/>
              <a:pPr/>
              <a:t>‹Nº›</a:t>
            </a:fld>
            <a:endParaRPr lang="es-ES"/>
          </a:p>
        </p:txBody>
      </p:sp>
      <p:sp>
        <p:nvSpPr>
          <p:cNvPr id="2" name="Title 1"/>
          <p:cNvSpPr>
            <a:spLocks noGrp="1"/>
          </p:cNvSpPr>
          <p:nvPr>
            <p:ph type="title"/>
          </p:nvPr>
        </p:nvSpPr>
        <p:spPr>
          <a:xfrm>
            <a:off x="1447800" y="609600"/>
            <a:ext cx="6629400" cy="1143000"/>
          </a:xfrm>
        </p:spPr>
        <p:txBody>
          <a:bodyPr/>
          <a:lstStyle/>
          <a:p>
            <a:r>
              <a:rPr lang="es-ES" smtClean="0"/>
              <a:t>Haga clic para modificar el estilo de título del patrón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5FA7BA0-DFA8-44AD-A50E-B3599283039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s-ES" smtClean="0"/>
              <a:t>Haga clic para modificar el estilo de título del patrón</a:t>
            </a:r>
            <a:endParaRPr/>
          </a:p>
        </p:txBody>
      </p:sp>
      <p:sp>
        <p:nvSpPr>
          <p:cNvPr id="5" name="Date Placeholder 4"/>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A7BA0-DFA8-44AD-A50E-B3599283039F}" type="slidenum">
              <a:rPr lang="es-ES" smtClean="0"/>
              <a:pPr/>
              <a:t>‹Nº›</a:t>
            </a:fld>
            <a:endParaRPr lang="es-ES"/>
          </a:p>
        </p:txBody>
      </p:sp>
      <p:grpSp>
        <p:nvGrpSpPr>
          <p:cNvPr id="23"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s-ES" smtClean="0"/>
              <a:t>Haga clic para modificar el estilo de texto del patrón</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s-ES" smtClean="0"/>
              <a:t>Haga clic para modificar el estilo de título del patrón</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8757C4C-35A5-4E49-9E2D-D06D1F7C8688}" type="datetimeFigureOut">
              <a:rPr lang="es-ES" smtClean="0"/>
              <a:pPr/>
              <a:t>19/10/2011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5FA7BA0-DFA8-44AD-A50E-B3599283039F}" type="slidenum">
              <a:rPr lang="es-ES" smtClean="0"/>
              <a:pPr/>
              <a:t>‹Nº›</a:t>
            </a:fld>
            <a:endParaRPr lang="es-ES"/>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s-ES" smtClean="0"/>
              <a:t>Haga clic para modificar el estilo de título del patrón</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58757C4C-35A5-4E49-9E2D-D06D1F7C8688}" type="datetimeFigureOut">
              <a:rPr lang="es-ES" smtClean="0"/>
              <a:pPr/>
              <a:t>19/10/2011</a:t>
            </a:fld>
            <a:endParaRPr lang="es-ES"/>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55FA7BA0-DFA8-44AD-A50E-B3599283039F}" type="slidenum">
              <a:rPr lang="es-ES" smtClean="0"/>
              <a:pPr/>
              <a:t>‹Nº›</a:t>
            </a:fld>
            <a:endParaRPr lang="es-ES"/>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9896" y="332656"/>
            <a:ext cx="7196336" cy="605929"/>
          </a:xfrm>
        </p:spPr>
        <p:txBody>
          <a:bodyPr>
            <a:normAutofit fontScale="90000"/>
          </a:bodyPr>
          <a:lstStyle/>
          <a:p>
            <a:pPr algn="ctr"/>
            <a:r>
              <a:rPr lang="es-ES_tradnl" sz="2400" b="1" dirty="0" smtClean="0">
                <a:latin typeface="Arial" pitchFamily="34" charset="0"/>
                <a:cs typeface="Arial" pitchFamily="34" charset="0"/>
              </a:rPr>
              <a:t>UNIVERSIDAD JUÁREZ AUTÓNOMA DE TABASCO</a:t>
            </a:r>
            <a:endParaRPr lang="es-ES" sz="2400" b="1" dirty="0">
              <a:latin typeface="Arial" pitchFamily="34" charset="0"/>
              <a:cs typeface="Arial" pitchFamily="34" charset="0"/>
            </a:endParaRPr>
          </a:p>
        </p:txBody>
      </p:sp>
      <p:sp>
        <p:nvSpPr>
          <p:cNvPr id="3" name="2 Subtítulo"/>
          <p:cNvSpPr>
            <a:spLocks noGrp="1"/>
          </p:cNvSpPr>
          <p:nvPr>
            <p:ph type="subTitle" idx="1"/>
          </p:nvPr>
        </p:nvSpPr>
        <p:spPr>
          <a:xfrm>
            <a:off x="1475656" y="1201996"/>
            <a:ext cx="6400800" cy="720080"/>
          </a:xfrm>
        </p:spPr>
        <p:txBody>
          <a:bodyPr>
            <a:normAutofit lnSpcReduction="10000"/>
          </a:bodyPr>
          <a:lstStyle/>
          <a:p>
            <a:pPr algn="ctr"/>
            <a:r>
              <a:rPr lang="es-ES_tradnl" sz="2800" b="1" dirty="0" smtClean="0">
                <a:latin typeface="Arial" pitchFamily="34" charset="0"/>
                <a:cs typeface="Arial" pitchFamily="34" charset="0"/>
              </a:rPr>
              <a:t>Géneros Académicos</a:t>
            </a:r>
            <a:endParaRPr lang="es-ES" sz="2800" b="1" dirty="0">
              <a:latin typeface="Arial" pitchFamily="34" charset="0"/>
              <a:cs typeface="Arial" pitchFamily="34" charset="0"/>
            </a:endParaRPr>
          </a:p>
        </p:txBody>
      </p:sp>
      <p:sp>
        <p:nvSpPr>
          <p:cNvPr id="4" name="3 CuadroTexto"/>
          <p:cNvSpPr txBox="1"/>
          <p:nvPr/>
        </p:nvSpPr>
        <p:spPr>
          <a:xfrm>
            <a:off x="2470142" y="2132856"/>
            <a:ext cx="6480720" cy="707886"/>
          </a:xfrm>
          <a:prstGeom prst="rect">
            <a:avLst/>
          </a:prstGeom>
          <a:noFill/>
        </p:spPr>
        <p:txBody>
          <a:bodyPr wrap="square" rtlCol="0">
            <a:spAutoFit/>
          </a:bodyPr>
          <a:lstStyle/>
          <a:p>
            <a:pPr algn="ctr"/>
            <a:r>
              <a:rPr lang="es-ES_tradnl" sz="4000" dirty="0" smtClean="0">
                <a:solidFill>
                  <a:srgbClr val="00B0F0"/>
                </a:solidFill>
              </a:rPr>
              <a:t>LA VIDEOCONFERENCIA</a:t>
            </a:r>
            <a:endParaRPr lang="es-ES" sz="4000" dirty="0">
              <a:solidFill>
                <a:srgbClr val="00B0F0"/>
              </a:solidFill>
            </a:endParaRPr>
          </a:p>
        </p:txBody>
      </p:sp>
      <p:sp>
        <p:nvSpPr>
          <p:cNvPr id="5" name="4 CuadroTexto"/>
          <p:cNvSpPr txBox="1"/>
          <p:nvPr/>
        </p:nvSpPr>
        <p:spPr>
          <a:xfrm>
            <a:off x="130483" y="3607856"/>
            <a:ext cx="5184576" cy="1477328"/>
          </a:xfrm>
          <a:prstGeom prst="rect">
            <a:avLst/>
          </a:prstGeom>
          <a:noFill/>
        </p:spPr>
        <p:txBody>
          <a:bodyPr wrap="square" rtlCol="0">
            <a:spAutoFit/>
          </a:bodyPr>
          <a:lstStyle/>
          <a:p>
            <a:r>
              <a:rPr lang="es-ES_tradnl" dirty="0" smtClean="0"/>
              <a:t>Equipo: </a:t>
            </a:r>
            <a:r>
              <a:rPr lang="es-ES_tradnl" dirty="0" smtClean="0">
                <a:solidFill>
                  <a:srgbClr val="FF0000"/>
                </a:solidFill>
              </a:rPr>
              <a:t>5 </a:t>
            </a:r>
            <a:r>
              <a:rPr lang="es-ES_tradnl" dirty="0" smtClean="0"/>
              <a:t>    </a:t>
            </a:r>
          </a:p>
          <a:p>
            <a:endParaRPr lang="es-ES_tradnl" dirty="0" smtClean="0"/>
          </a:p>
          <a:p>
            <a:r>
              <a:rPr lang="es-ES_tradnl" dirty="0" smtClean="0"/>
              <a:t>Integrantes: </a:t>
            </a:r>
            <a:r>
              <a:rPr lang="es-ES_tradnl" b="1" dirty="0" smtClean="0">
                <a:solidFill>
                  <a:srgbClr val="FF0000"/>
                </a:solidFill>
              </a:rPr>
              <a:t>Corazón de J. de la Cruz M.</a:t>
            </a:r>
          </a:p>
          <a:p>
            <a:r>
              <a:rPr lang="es-ES_tradnl" b="1" dirty="0">
                <a:solidFill>
                  <a:srgbClr val="FF0000"/>
                </a:solidFill>
              </a:rPr>
              <a:t> </a:t>
            </a:r>
            <a:r>
              <a:rPr lang="es-ES_tradnl" b="1" dirty="0" smtClean="0">
                <a:solidFill>
                  <a:srgbClr val="FF0000"/>
                </a:solidFill>
              </a:rPr>
              <a:t>              Evelin Joanna Coss Pérez</a:t>
            </a:r>
          </a:p>
          <a:p>
            <a:r>
              <a:rPr lang="es-ES_tradnl" b="1" dirty="0">
                <a:solidFill>
                  <a:srgbClr val="FF0000"/>
                </a:solidFill>
              </a:rPr>
              <a:t> </a:t>
            </a:r>
            <a:r>
              <a:rPr lang="es-ES_tradnl" b="1" dirty="0" smtClean="0">
                <a:solidFill>
                  <a:srgbClr val="FF0000"/>
                </a:solidFill>
              </a:rPr>
              <a:t>              Juan Diego Cruz Santos</a:t>
            </a:r>
            <a:endParaRPr lang="es-ES" b="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212976"/>
            <a:ext cx="3946814"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124733" y="3100318"/>
            <a:ext cx="4608512" cy="369332"/>
          </a:xfrm>
          <a:prstGeom prst="rect">
            <a:avLst/>
          </a:prstGeom>
          <a:noFill/>
        </p:spPr>
        <p:txBody>
          <a:bodyPr wrap="square" rtlCol="0">
            <a:spAutoFit/>
          </a:bodyPr>
          <a:lstStyle/>
          <a:p>
            <a:r>
              <a:rPr lang="es-ES_tradnl" dirty="0" smtClean="0"/>
              <a:t>Cátedra: </a:t>
            </a:r>
            <a:r>
              <a:rPr lang="es-ES_tradnl" dirty="0" smtClean="0">
                <a:solidFill>
                  <a:srgbClr val="FF0000"/>
                </a:solidFill>
              </a:rPr>
              <a:t>Nelly del C. Córdova Palomeque</a:t>
            </a:r>
            <a:endParaRPr lang="es-ES" dirty="0">
              <a:solidFill>
                <a:srgbClr val="FF0000"/>
              </a:solidFill>
            </a:endParaRPr>
          </a:p>
        </p:txBody>
      </p:sp>
    </p:spTree>
    <p:extLst>
      <p:ext uri="{BB962C8B-B14F-4D97-AF65-F5344CB8AC3E}">
        <p14:creationId xmlns:p14="http://schemas.microsoft.com/office/powerpoint/2010/main" xmlns="" val="2393632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04587" y="1268760"/>
            <a:ext cx="5334676" cy="2016224"/>
          </a:xfrm>
        </p:spPr>
        <p:txBody>
          <a:bodyPr numCol="1">
            <a:normAutofit fontScale="25000" lnSpcReduction="20000"/>
          </a:bodyPr>
          <a:lstStyle/>
          <a:p>
            <a:pPr marL="0" indent="0" algn="just">
              <a:buNone/>
            </a:pPr>
            <a:r>
              <a:rPr lang="es-ES" sz="6400" dirty="0" smtClean="0"/>
              <a:t>Hoy </a:t>
            </a:r>
            <a:r>
              <a:rPr lang="es-ES" sz="6400" dirty="0"/>
              <a:t>en día la videoconferencia es una parte muy importante de las comunicaciones es por esa razón que día con día se van descubriendo nuevas aplicaciones de esta tecnología entre las aplicaciones más comunes dentro de la educación tenemos</a:t>
            </a:r>
            <a:r>
              <a:rPr lang="es-ES" sz="6400" dirty="0" smtClean="0"/>
              <a:t>:</a:t>
            </a:r>
            <a:endParaRPr lang="es-ES" sz="6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9161938">
            <a:off x="302527" y="1429779"/>
            <a:ext cx="2117892" cy="1416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4283968" y="3094508"/>
            <a:ext cx="3384376" cy="3693319"/>
          </a:xfrm>
          <a:prstGeom prst="rect">
            <a:avLst/>
          </a:prstGeom>
          <a:noFill/>
        </p:spPr>
        <p:txBody>
          <a:bodyPr wrap="square" rtlCol="0">
            <a:spAutoFit/>
          </a:bodyPr>
          <a:lstStyle/>
          <a:p>
            <a:pPr marL="285750" indent="-285750">
              <a:buFont typeface="Arial" pitchFamily="34" charset="0"/>
              <a:buChar char="•"/>
            </a:pPr>
            <a:r>
              <a:rPr lang="es-ES" dirty="0" smtClean="0"/>
              <a:t>Educación a distancia </a:t>
            </a:r>
          </a:p>
          <a:p>
            <a:pPr marL="285750" indent="-285750">
              <a:buFont typeface="Arial" pitchFamily="34" charset="0"/>
              <a:buChar char="•"/>
            </a:pPr>
            <a:r>
              <a:rPr lang="es-ES" dirty="0" smtClean="0"/>
              <a:t>Investigación y vinculación </a:t>
            </a:r>
          </a:p>
          <a:p>
            <a:pPr marL="285750" indent="-285750">
              <a:buFont typeface="Arial" pitchFamily="34" charset="0"/>
              <a:buChar char="•"/>
            </a:pPr>
            <a:r>
              <a:rPr lang="es-ES" dirty="0" smtClean="0"/>
              <a:t>Reuniones de academia </a:t>
            </a:r>
          </a:p>
          <a:p>
            <a:pPr marL="285750" indent="-285750">
              <a:buFont typeface="Arial" pitchFamily="34" charset="0"/>
              <a:buChar char="•"/>
            </a:pPr>
            <a:r>
              <a:rPr lang="es-ES" dirty="0" smtClean="0"/>
              <a:t>Formación continua </a:t>
            </a:r>
          </a:p>
          <a:p>
            <a:pPr marL="285750" indent="-285750">
              <a:buFont typeface="Arial" pitchFamily="34" charset="0"/>
              <a:buChar char="•"/>
            </a:pPr>
            <a:r>
              <a:rPr lang="es-ES" dirty="0" smtClean="0"/>
              <a:t>Reunión ejecutiva </a:t>
            </a:r>
          </a:p>
          <a:p>
            <a:pPr marL="285750" indent="-285750">
              <a:buFont typeface="Arial" pitchFamily="34" charset="0"/>
              <a:buChar char="•"/>
            </a:pPr>
            <a:r>
              <a:rPr lang="es-ES" dirty="0" err="1" smtClean="0"/>
              <a:t>Simposium</a:t>
            </a:r>
            <a:r>
              <a:rPr lang="es-ES" dirty="0" smtClean="0"/>
              <a:t> </a:t>
            </a:r>
          </a:p>
          <a:p>
            <a:pPr marL="285750" indent="-285750">
              <a:buFont typeface="Arial" pitchFamily="34" charset="0"/>
              <a:buChar char="•"/>
            </a:pPr>
            <a:r>
              <a:rPr lang="es-ES" dirty="0" smtClean="0"/>
              <a:t>Congresos </a:t>
            </a:r>
          </a:p>
          <a:p>
            <a:pPr marL="285750" indent="-285750">
              <a:buFont typeface="Arial" pitchFamily="34" charset="0"/>
              <a:buChar char="•"/>
            </a:pPr>
            <a:r>
              <a:rPr lang="es-ES" dirty="0" smtClean="0"/>
              <a:t>Conferencias </a:t>
            </a:r>
          </a:p>
          <a:p>
            <a:pPr marL="285750" indent="-285750">
              <a:buFont typeface="Arial" pitchFamily="34" charset="0"/>
              <a:buChar char="•"/>
            </a:pPr>
            <a:r>
              <a:rPr lang="es-ES" dirty="0" smtClean="0"/>
              <a:t>Cursos </a:t>
            </a:r>
          </a:p>
          <a:p>
            <a:pPr marL="285750" indent="-285750">
              <a:buFont typeface="Arial" pitchFamily="34" charset="0"/>
              <a:buChar char="•"/>
            </a:pPr>
            <a:r>
              <a:rPr lang="es-ES" dirty="0" smtClean="0"/>
              <a:t>Seminarios </a:t>
            </a:r>
          </a:p>
          <a:p>
            <a:pPr marL="285750" indent="-285750">
              <a:buFont typeface="Arial" pitchFamily="34" charset="0"/>
              <a:buChar char="•"/>
            </a:pPr>
            <a:r>
              <a:rPr lang="es-ES" dirty="0" smtClean="0"/>
              <a:t>Otros</a:t>
            </a:r>
          </a:p>
          <a:p>
            <a:pPr marL="285750" indent="-285750">
              <a:buFont typeface="Arial" pitchFamily="34" charset="0"/>
              <a:buChar char="•"/>
            </a:pPr>
            <a:endParaRPr lang="es-ES" dirty="0" smtClean="0"/>
          </a:p>
          <a:p>
            <a:pPr marL="285750" indent="-285750">
              <a:buFont typeface="Arial" pitchFamily="34" charset="0"/>
              <a:buChar char="•"/>
            </a:pPr>
            <a:endParaRPr lang="es-E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620688"/>
            <a:ext cx="1724174" cy="2691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9428" y="3789040"/>
            <a:ext cx="2905125" cy="202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7 Rectángulo"/>
          <p:cNvSpPr/>
          <p:nvPr/>
        </p:nvSpPr>
        <p:spPr>
          <a:xfrm>
            <a:off x="2111990" y="433896"/>
            <a:ext cx="4572000" cy="954107"/>
          </a:xfrm>
          <a:prstGeom prst="rect">
            <a:avLst/>
          </a:prstGeom>
        </p:spPr>
        <p:txBody>
          <a:bodyPr>
            <a:spAutoFit/>
          </a:bodyPr>
          <a:lstStyle/>
          <a:p>
            <a:pPr algn="ctr"/>
            <a:r>
              <a:rPr lang="es-ES" sz="2800" b="1" dirty="0" smtClean="0"/>
              <a:t>APLICACIONES</a:t>
            </a:r>
            <a:br>
              <a:rPr lang="es-ES" sz="2800" b="1" dirty="0" smtClean="0"/>
            </a:br>
            <a:endParaRPr lang="es-ES" sz="2800" dirty="0"/>
          </a:p>
        </p:txBody>
      </p:sp>
    </p:spTree>
    <p:extLst>
      <p:ext uri="{BB962C8B-B14F-4D97-AF65-F5344CB8AC3E}">
        <p14:creationId xmlns:p14="http://schemas.microsoft.com/office/powerpoint/2010/main" xmlns="" val="2306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OTROS ASPECTOS RELEVANTES </a:t>
            </a:r>
            <a:r>
              <a:rPr lang="es-ES" dirty="0"/>
              <a:t/>
            </a:r>
            <a:br>
              <a:rPr lang="es-ES" dirty="0"/>
            </a:br>
            <a:endParaRPr lang="es-ES" dirty="0"/>
          </a:p>
        </p:txBody>
      </p:sp>
      <p:sp>
        <p:nvSpPr>
          <p:cNvPr id="3" name="2 Marcador de contenido"/>
          <p:cNvSpPr>
            <a:spLocks noGrp="1"/>
          </p:cNvSpPr>
          <p:nvPr>
            <p:ph idx="1"/>
          </p:nvPr>
        </p:nvSpPr>
        <p:spPr>
          <a:xfrm>
            <a:off x="0" y="980728"/>
            <a:ext cx="8208912" cy="4968552"/>
          </a:xfrm>
        </p:spPr>
        <p:txBody>
          <a:bodyPr>
            <a:normAutofit/>
          </a:bodyPr>
          <a:lstStyle/>
          <a:p>
            <a:pPr marL="0" indent="0" algn="just">
              <a:buNone/>
            </a:pPr>
            <a:r>
              <a:rPr lang="es-ES" dirty="0" smtClean="0"/>
              <a:t>Otros </a:t>
            </a:r>
            <a:r>
              <a:rPr lang="es-ES" dirty="0"/>
              <a:t>aspectos relevantes para la adecuación de una sala de videoconferencia. </a:t>
            </a:r>
            <a:endParaRPr lang="es-ES" dirty="0" smtClean="0"/>
          </a:p>
          <a:p>
            <a:pPr algn="ctr"/>
            <a:r>
              <a:rPr lang="es-ES" dirty="0" smtClean="0"/>
              <a:t>•</a:t>
            </a:r>
            <a:r>
              <a:rPr lang="es-ES" dirty="0"/>
              <a:t> </a:t>
            </a:r>
            <a:r>
              <a:rPr lang="es-ES" dirty="0" smtClean="0"/>
              <a:t>Acondicionamiento </a:t>
            </a:r>
            <a:r>
              <a:rPr lang="es-ES" dirty="0"/>
              <a:t>arquitectónico </a:t>
            </a:r>
          </a:p>
          <a:p>
            <a:pPr algn="ctr"/>
            <a:r>
              <a:rPr lang="es-ES" dirty="0"/>
              <a:t>•  </a:t>
            </a:r>
            <a:r>
              <a:rPr lang="es-ES" dirty="0" smtClean="0"/>
              <a:t>Acondicionamiento acústico </a:t>
            </a:r>
            <a:endParaRPr lang="es-ES" dirty="0"/>
          </a:p>
          <a:p>
            <a:pPr algn="ctr"/>
            <a:r>
              <a:rPr lang="es-ES" dirty="0"/>
              <a:t>• </a:t>
            </a:r>
            <a:r>
              <a:rPr lang="es-ES" dirty="0" smtClean="0"/>
              <a:t> </a:t>
            </a:r>
            <a:r>
              <a:rPr lang="es-ES" dirty="0"/>
              <a:t>Mobiliario </a:t>
            </a:r>
          </a:p>
          <a:p>
            <a:pPr algn="ctr"/>
            <a:r>
              <a:rPr lang="es-ES" dirty="0" smtClean="0"/>
              <a:t>•  Iluminación </a:t>
            </a:r>
            <a:r>
              <a:rPr lang="es-ES" dirty="0"/>
              <a:t>adecuada </a:t>
            </a:r>
          </a:p>
          <a:p>
            <a:pPr algn="ctr"/>
            <a:r>
              <a:rPr lang="es-ES" dirty="0"/>
              <a:t>•  Automatización </a:t>
            </a:r>
          </a:p>
          <a:p>
            <a:endParaRPr lang="es-E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822452"/>
            <a:ext cx="2304256" cy="1904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2204864"/>
            <a:ext cx="2388096" cy="17910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4939655"/>
            <a:ext cx="2383532" cy="1787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4677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657146" y="372235"/>
            <a:ext cx="8640960" cy="4824536"/>
          </a:xfrm>
        </p:spPr>
        <p:txBody>
          <a:bodyPr numCol="1">
            <a:noAutofit/>
          </a:bodyPr>
          <a:lstStyle/>
          <a:p>
            <a:pPr marL="0" indent="0">
              <a:buNone/>
            </a:pPr>
            <a:r>
              <a:rPr lang="es-ES" sz="1600" dirty="0" smtClean="0"/>
              <a:t>La </a:t>
            </a:r>
            <a:r>
              <a:rPr lang="es-ES" sz="1600" dirty="0"/>
              <a:t>videoconferencia se ha vuelto una tecnología que se ha colocado al alcance de todos dentro del RIV principalmente nos hemos enfocado a brindarle nuestros servicios a: </a:t>
            </a:r>
            <a:endParaRPr lang="es-ES" sz="1600" dirty="0" smtClean="0"/>
          </a:p>
          <a:p>
            <a:pPr marL="0" indent="0" algn="ctr">
              <a:buNone/>
            </a:pPr>
            <a:r>
              <a:rPr lang="es-ES" sz="1400" dirty="0" smtClean="0"/>
              <a:t>Alumnos</a:t>
            </a:r>
          </a:p>
          <a:p>
            <a:pPr algn="just"/>
            <a:r>
              <a:rPr lang="es-ES" sz="1400" dirty="0" smtClean="0"/>
              <a:t>Ya </a:t>
            </a:r>
            <a:r>
              <a:rPr lang="es-ES" sz="1400" dirty="0"/>
              <a:t>que les permite recibir una educación de altísimo nivel con oportunidades de capacitación solamente disponibles en institutos de primera. </a:t>
            </a:r>
          </a:p>
          <a:p>
            <a:pPr algn="just"/>
            <a:r>
              <a:rPr lang="es-ES" sz="1400" dirty="0"/>
              <a:t>Tener a su disposición técnicas avanzadas en los campos educacionales. </a:t>
            </a:r>
          </a:p>
          <a:p>
            <a:pPr algn="just"/>
            <a:r>
              <a:rPr lang="es-ES" sz="1400" dirty="0"/>
              <a:t>Recibir conocimientos impartidos por eminencias en cada tema. </a:t>
            </a:r>
          </a:p>
          <a:p>
            <a:pPr algn="just"/>
            <a:r>
              <a:rPr lang="es-ES" sz="1400" dirty="0"/>
              <a:t>Tener la posibilidad de realizar cualquier pregunta a los conferencistas, con el fin de obtener las mejores respuestas a sus dudas. </a:t>
            </a:r>
          </a:p>
          <a:p>
            <a:pPr algn="just"/>
            <a:r>
              <a:rPr lang="es-ES" sz="1400" dirty="0"/>
              <a:t>Asistir a las conferencias sin necesidad de abandonar el campus educacional.</a:t>
            </a:r>
          </a:p>
          <a:p>
            <a:pPr marL="0" indent="0">
              <a:buNone/>
            </a:pPr>
            <a:endParaRPr lang="es-ES" sz="1400" dirty="0" smtClean="0"/>
          </a:p>
          <a:p>
            <a:endParaRPr lang="es-ES" sz="1400" dirty="0"/>
          </a:p>
          <a:p>
            <a:endParaRPr lang="es-ES" sz="1400" dirty="0" smtClean="0"/>
          </a:p>
          <a:p>
            <a:endParaRPr lang="es-ES" sz="1400" dirty="0"/>
          </a:p>
          <a:p>
            <a:endParaRPr lang="es-ES" sz="1400" dirty="0" smtClean="0"/>
          </a:p>
        </p:txBody>
      </p:sp>
      <p:sp>
        <p:nvSpPr>
          <p:cNvPr id="6" name="5 CuadroTexto"/>
          <p:cNvSpPr txBox="1"/>
          <p:nvPr/>
        </p:nvSpPr>
        <p:spPr>
          <a:xfrm rot="16200000">
            <a:off x="-2007150" y="2948916"/>
            <a:ext cx="5616624" cy="523220"/>
          </a:xfrm>
          <a:prstGeom prst="rect">
            <a:avLst/>
          </a:prstGeom>
          <a:noFill/>
        </p:spPr>
        <p:txBody>
          <a:bodyPr wrap="square" rtlCol="0">
            <a:spAutoFit/>
          </a:bodyPr>
          <a:lstStyle/>
          <a:p>
            <a:r>
              <a:rPr lang="es-ES_tradnl" sz="2800" b="1" dirty="0" smtClean="0">
                <a:latin typeface="Arial" pitchFamily="34" charset="0"/>
                <a:cs typeface="Arial" pitchFamily="34" charset="0"/>
              </a:rPr>
              <a:t>¿ A QUIEN BENEFICIA?</a:t>
            </a:r>
            <a:endParaRPr lang="es-ES" sz="2800" b="1" dirty="0">
              <a:latin typeface="Arial" pitchFamily="34" charset="0"/>
              <a:cs typeface="Arial" pitchFamily="34" charset="0"/>
            </a:endParaRPr>
          </a:p>
        </p:txBody>
      </p:sp>
    </p:spTree>
    <p:extLst>
      <p:ext uri="{BB962C8B-B14F-4D97-AF65-F5344CB8AC3E}">
        <p14:creationId xmlns:p14="http://schemas.microsoft.com/office/powerpoint/2010/main" xmlns="" val="79964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0" y="188640"/>
            <a:ext cx="8352928" cy="4224528"/>
          </a:xfrm>
        </p:spPr>
        <p:txBody>
          <a:bodyPr numCol="1">
            <a:noAutofit/>
          </a:bodyPr>
          <a:lstStyle/>
          <a:p>
            <a:pPr marL="0" indent="0" algn="ctr">
              <a:buNone/>
            </a:pPr>
            <a:r>
              <a:rPr lang="es-ES" sz="1400" dirty="0" smtClean="0"/>
              <a:t>Académicos </a:t>
            </a:r>
            <a:endParaRPr lang="es-ES" sz="1400" dirty="0"/>
          </a:p>
          <a:p>
            <a:pPr lvl="1" algn="just"/>
            <a:r>
              <a:rPr lang="es-ES" sz="1400" dirty="0"/>
              <a:t>Permite impartir cátedra a distancia </a:t>
            </a:r>
          </a:p>
          <a:p>
            <a:pPr lvl="1" algn="just"/>
            <a:r>
              <a:rPr lang="es-ES" sz="1400" dirty="0"/>
              <a:t>Mantener una comunicación cara a cara con los estudiantes sin tener la necesidad de trasladarse a una aula de clases</a:t>
            </a:r>
          </a:p>
          <a:p>
            <a:pPr lvl="1" algn="just"/>
            <a:r>
              <a:rPr lang="es-ES" sz="1400" dirty="0"/>
              <a:t>Asistir a conferencias sin la necesidad de abandonar el campus institucional</a:t>
            </a:r>
          </a:p>
          <a:p>
            <a:pPr marL="0" indent="0" algn="ctr">
              <a:buNone/>
            </a:pPr>
            <a:r>
              <a:rPr lang="es-ES" sz="1400" dirty="0" smtClean="0"/>
              <a:t>Investigadores </a:t>
            </a:r>
            <a:endParaRPr lang="es-ES" sz="1400" dirty="0"/>
          </a:p>
          <a:p>
            <a:pPr lvl="1" algn="just"/>
            <a:r>
              <a:rPr lang="es-ES" sz="1400" dirty="0"/>
              <a:t>Asistir a eventos importantes sin la necesidad de trasladarse al lugar sede </a:t>
            </a:r>
          </a:p>
          <a:p>
            <a:pPr lvl="1" algn="just"/>
            <a:r>
              <a:rPr lang="es-ES" sz="1400" dirty="0"/>
              <a:t>Comunicarse con colegas cara a cara para poder intercambiar puntos de vista </a:t>
            </a:r>
          </a:p>
          <a:p>
            <a:pPr lvl="1" algn="just"/>
            <a:r>
              <a:rPr lang="es-ES" sz="1400" dirty="0"/>
              <a:t>Impartir conferencias a distintas partes del mundo desde un punto </a:t>
            </a:r>
            <a:r>
              <a:rPr lang="es-ES" sz="1400" dirty="0" smtClean="0"/>
              <a:t>sede.</a:t>
            </a:r>
          </a:p>
          <a:p>
            <a:pPr marL="285750" lvl="1" indent="0" algn="ctr">
              <a:buNone/>
            </a:pPr>
            <a:r>
              <a:rPr lang="es-ES" sz="1400" dirty="0" smtClean="0"/>
              <a:t>Funcionarios </a:t>
            </a:r>
            <a:endParaRPr lang="es-ES" sz="1400" dirty="0"/>
          </a:p>
          <a:p>
            <a:pPr lvl="1" algn="just"/>
            <a:r>
              <a:rPr lang="es-ES" sz="1400" dirty="0"/>
              <a:t>Asistir a eventos sin la necesidad de trasladarse </a:t>
            </a:r>
          </a:p>
          <a:p>
            <a:pPr lvl="1" algn="just"/>
            <a:r>
              <a:rPr lang="es-ES" sz="1400" dirty="0"/>
              <a:t>Poder comunicarse con su personal sin la necesidad de estar presente </a:t>
            </a:r>
          </a:p>
          <a:p>
            <a:pPr lvl="1" algn="just"/>
            <a:r>
              <a:rPr lang="es-ES" sz="1400" dirty="0"/>
              <a:t>Mantener una comunicación cara a cara con otros funcionarios</a:t>
            </a:r>
            <a:br>
              <a:rPr lang="es-ES" sz="1400" dirty="0"/>
            </a:br>
            <a:endParaRPr lang="es-ES" sz="1400" dirty="0"/>
          </a:p>
        </p:txBody>
      </p:sp>
    </p:spTree>
    <p:extLst>
      <p:ext uri="{BB962C8B-B14F-4D97-AF65-F5344CB8AC3E}">
        <p14:creationId xmlns:p14="http://schemas.microsoft.com/office/powerpoint/2010/main" xmlns="" val="799646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03648" y="29526"/>
            <a:ext cx="6629400" cy="2679394"/>
          </a:xfrm>
        </p:spPr>
        <p:txBody>
          <a:bodyPr>
            <a:normAutofit lnSpcReduction="10000"/>
          </a:bodyPr>
          <a:lstStyle/>
          <a:p>
            <a:pPr marL="0" indent="0" algn="ctr">
              <a:buNone/>
            </a:pPr>
            <a:r>
              <a:rPr lang="es-ES" dirty="0"/>
              <a:t>Usuarios externos </a:t>
            </a:r>
            <a:endParaRPr lang="es-ES" dirty="0" smtClean="0"/>
          </a:p>
          <a:p>
            <a:r>
              <a:rPr lang="es-ES" dirty="0" smtClean="0"/>
              <a:t>Presenciar </a:t>
            </a:r>
            <a:r>
              <a:rPr lang="es-ES" dirty="0"/>
              <a:t>eventos que se desarrollan en otra parte del mundo</a:t>
            </a:r>
          </a:p>
          <a:p>
            <a:r>
              <a:rPr lang="es-ES" dirty="0"/>
              <a:t>Que son los principales consumidores de esta tecnología. </a:t>
            </a:r>
          </a:p>
          <a:p>
            <a:pPr marL="0" indent="0">
              <a:buNone/>
            </a:pPr>
            <a:endParaRPr lang="es-ES" dirty="0"/>
          </a:p>
        </p:txBody>
      </p:sp>
      <p:sp>
        <p:nvSpPr>
          <p:cNvPr id="4" name="3 CuadroTexto"/>
          <p:cNvSpPr txBox="1"/>
          <p:nvPr/>
        </p:nvSpPr>
        <p:spPr>
          <a:xfrm>
            <a:off x="251520" y="3212738"/>
            <a:ext cx="4968552" cy="1723549"/>
          </a:xfrm>
          <a:prstGeom prst="rect">
            <a:avLst/>
          </a:prstGeom>
          <a:noFill/>
        </p:spPr>
        <p:txBody>
          <a:bodyPr wrap="square" rtlCol="0">
            <a:spAutoFit/>
          </a:bodyPr>
          <a:lstStyle/>
          <a:p>
            <a:pPr algn="ctr"/>
            <a:r>
              <a:rPr lang="es-ES" b="1" dirty="0" smtClean="0"/>
              <a:t>TIPO DE ENLACES </a:t>
            </a:r>
          </a:p>
          <a:p>
            <a:endParaRPr lang="es-ES" sz="1400" dirty="0" smtClean="0"/>
          </a:p>
          <a:p>
            <a:r>
              <a:rPr lang="es-ES" sz="1400" dirty="0" smtClean="0"/>
              <a:t>* Punto a Punto – Desktop </a:t>
            </a:r>
          </a:p>
          <a:p>
            <a:r>
              <a:rPr lang="es-ES" sz="1400" dirty="0" smtClean="0"/>
              <a:t>* Punto a Punto – Uno a Grupo </a:t>
            </a:r>
          </a:p>
          <a:p>
            <a:r>
              <a:rPr lang="es-ES" sz="1400" dirty="0" smtClean="0"/>
              <a:t>* Punto a Punto – Grupo a Grupo </a:t>
            </a:r>
          </a:p>
          <a:p>
            <a:r>
              <a:rPr lang="es-ES" sz="1400" dirty="0" smtClean="0"/>
              <a:t>* Multipunto – Dos o más sedes enlazadas </a:t>
            </a:r>
          </a:p>
          <a:p>
            <a:endParaRPr lang="es-E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2708920"/>
            <a:ext cx="3838575" cy="298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4884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2420888"/>
            <a:ext cx="7488832" cy="2308324"/>
          </a:xfrm>
          <a:prstGeom prst="rect">
            <a:avLst/>
          </a:prstGeom>
        </p:spPr>
        <p:txBody>
          <a:bodyPr wrap="square">
            <a:spAutoFit/>
          </a:bodyPr>
          <a:lstStyle/>
          <a:p>
            <a:pPr algn="just"/>
            <a:r>
              <a:rPr lang="es-MX" sz="2400" dirty="0" smtClean="0">
                <a:latin typeface="Century Gothic" pitchFamily="34" charset="0"/>
              </a:rPr>
              <a:t>Las videoconferencias son herramientas utilísimas, que están a nuestro alcance, y es nuestra obligación aprender a utilizarla para nuestro futuro laboral, ya que nos permite un ahorro de tiempo y dinero, manteniendo una conversación directa con las personas.</a:t>
            </a:r>
            <a:endParaRPr lang="es-MX" sz="2400" dirty="0">
              <a:latin typeface="Century Gothic" pitchFamily="34" charset="0"/>
            </a:endParaRPr>
          </a:p>
        </p:txBody>
      </p:sp>
      <p:sp>
        <p:nvSpPr>
          <p:cNvPr id="5" name="4 Rectángulo"/>
          <p:cNvSpPr/>
          <p:nvPr/>
        </p:nvSpPr>
        <p:spPr>
          <a:xfrm>
            <a:off x="2987824" y="836712"/>
            <a:ext cx="3316935" cy="923330"/>
          </a:xfrm>
          <a:prstGeom prst="rect">
            <a:avLst/>
          </a:prstGeom>
          <a:noFill/>
        </p:spPr>
        <p:txBody>
          <a:bodyPr wrap="squar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Conclusión</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xmlns="" val="2839241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_tradnl" dirty="0" smtClean="0"/>
              <a:t>BIBLIOGRAFÍA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xmlns="" val="3711332876"/>
              </p:ext>
            </p:extLst>
          </p:nvPr>
        </p:nvGraphicFramePr>
        <p:xfrm>
          <a:off x="1403648" y="2420888"/>
          <a:ext cx="6629400" cy="311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44208" y="0"/>
            <a:ext cx="2370497" cy="2201176"/>
          </a:xfrm>
          <a:prstGeom prst="rect">
            <a:avLst/>
          </a:prstGeom>
        </p:spPr>
      </p:pic>
    </p:spTree>
    <p:extLst>
      <p:ext uri="{BB962C8B-B14F-4D97-AF65-F5344CB8AC3E}">
        <p14:creationId xmlns:p14="http://schemas.microsoft.com/office/powerpoint/2010/main" xmlns="" val="316962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GIF100.gif"/>
          <p:cNvPicPr>
            <a:picLocks noGrp="1" noChangeAspect="1"/>
          </p:cNvPicPr>
          <p:nvPr>
            <p:ph idx="1"/>
          </p:nvPr>
        </p:nvPicPr>
        <p:blipFill>
          <a:blip r:embed="rId2" cstate="print"/>
          <a:stretch>
            <a:fillRect/>
          </a:stretch>
        </p:blipFill>
        <p:spPr>
          <a:xfrm>
            <a:off x="447365" y="3638732"/>
            <a:ext cx="7128792" cy="2143125"/>
          </a:xfrm>
        </p:spPr>
      </p:pic>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16016" y="502609"/>
            <a:ext cx="3456384" cy="2142130"/>
          </a:xfrm>
          <a:prstGeom prst="rect">
            <a:avLst/>
          </a:prstGeom>
        </p:spPr>
      </p:pic>
      <p:pic>
        <p:nvPicPr>
          <p:cNvPr id="9" name="8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987824" y="332656"/>
            <a:ext cx="2047875" cy="3333750"/>
          </a:xfrm>
          <a:prstGeom prst="rect">
            <a:avLst/>
          </a:prstGeom>
        </p:spPr>
      </p:pic>
    </p:spTree>
    <p:extLst>
      <p:ext uri="{BB962C8B-B14F-4D97-AF65-F5344CB8AC3E}">
        <p14:creationId xmlns:p14="http://schemas.microsoft.com/office/powerpoint/2010/main" xmlns="" val="22063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nodeType="clickEffect">
                                  <p:stCondLst>
                                    <p:cond delay="0"/>
                                  </p:stCondLst>
                                  <p:childTnLst>
                                    <p:animEffect transition="out" filter="barn(inVertical)">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xit" presetSubtype="0" fill="hold" nodeType="clickEffect">
                                  <p:stCondLst>
                                    <p:cond delay="0"/>
                                  </p:stCondLst>
                                  <p:childTnLst>
                                    <p:animEffect transition="out" filter="wipe(down)">
                                      <p:cBhvr>
                                        <p:cTn id="48" dur="180" accel="50000">
                                          <p:stCondLst>
                                            <p:cond delay="1820"/>
                                          </p:stCondLst>
                                        </p:cTn>
                                        <p:tgtEl>
                                          <p:spTgt spid="9"/>
                                        </p:tgtEl>
                                      </p:cBhvr>
                                    </p:animEffect>
                                    <p:anim calcmode="lin" valueType="num">
                                      <p:cBhvr>
                                        <p:cTn id="49"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56" dur="26">
                                          <p:stCondLst>
                                            <p:cond delay="620"/>
                                          </p:stCondLst>
                                        </p:cTn>
                                        <p:tgtEl>
                                          <p:spTgt spid="9"/>
                                        </p:tgtEl>
                                      </p:cBhvr>
                                      <p:to x="100000" y="60000"/>
                                    </p:animScale>
                                    <p:animScale>
                                      <p:cBhvr>
                                        <p:cTn id="57" dur="166" decel="50000">
                                          <p:stCondLst>
                                            <p:cond delay="64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set>
                                      <p:cBhvr>
                                        <p:cTn id="6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971600" y="1876182"/>
            <a:ext cx="727280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400" b="1" i="0" strike="noStrike" cap="none" normalizeH="0" baseline="0" dirty="0" smtClean="0">
                <a:ln>
                  <a:noFill/>
                </a:ln>
                <a:solidFill>
                  <a:schemeClr val="tx1">
                    <a:lumMod val="95000"/>
                    <a:lumOff val="5000"/>
                  </a:schemeClr>
                </a:solidFill>
                <a:effectLst/>
                <a:latin typeface="Century Gothic" pitchFamily="34" charset="0"/>
                <a:ea typeface="Times New Roman" pitchFamily="18" charset="0"/>
                <a:cs typeface="Arial" pitchFamily="34" charset="0"/>
              </a:rPr>
              <a:t>Es la comunicación</a:t>
            </a:r>
            <a:r>
              <a:rPr kumimoji="0" lang="es-ES" sz="2400" b="1" i="0" strike="noStrike" cap="none" normalizeH="0" dirty="0" smtClean="0">
                <a:ln>
                  <a:noFill/>
                </a:ln>
                <a:solidFill>
                  <a:schemeClr val="tx1">
                    <a:lumMod val="95000"/>
                    <a:lumOff val="5000"/>
                  </a:schemeClr>
                </a:solidFill>
                <a:effectLst/>
                <a:latin typeface="Century Gothic" pitchFamily="34" charset="0"/>
                <a:ea typeface="Times New Roman" pitchFamily="18" charset="0"/>
                <a:cs typeface="Arial" pitchFamily="34" charset="0"/>
              </a:rPr>
              <a:t> </a:t>
            </a:r>
            <a:r>
              <a:rPr kumimoji="0" lang="es-ES" sz="2400" b="1" i="0" strike="noStrike" cap="none" normalizeH="0" baseline="0" dirty="0" smtClean="0">
                <a:ln>
                  <a:noFill/>
                </a:ln>
                <a:solidFill>
                  <a:schemeClr val="tx1">
                    <a:lumMod val="95000"/>
                    <a:lumOff val="5000"/>
                  </a:schemeClr>
                </a:solidFill>
                <a:effectLst/>
                <a:latin typeface="Century Gothic" pitchFamily="34" charset="0"/>
                <a:ea typeface="Times New Roman" pitchFamily="18" charset="0"/>
                <a:cs typeface="Arial" pitchFamily="34" charset="0"/>
              </a:rPr>
              <a:t>simultánea bidireccional de audio y vídeo, permitiendo mantener reuniones con grupos de personas situadas en lugares alejados entre sí. Adicionalmente, pueden ofrecerse facilidades telemáticas o de otro tipo como el intercambio de gráficos, imágenes fijas, transmisión de ficheros desde el ordenador, etc.</a:t>
            </a:r>
          </a:p>
        </p:txBody>
      </p:sp>
      <p:sp>
        <p:nvSpPr>
          <p:cNvPr id="5" name="4 Rectángulo"/>
          <p:cNvSpPr/>
          <p:nvPr/>
        </p:nvSpPr>
        <p:spPr>
          <a:xfrm>
            <a:off x="2915816" y="620688"/>
            <a:ext cx="3098669"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Definición</a:t>
            </a:r>
            <a:endParaRPr lang="es-E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163556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0"/>
            <a:ext cx="7957820"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Tipos de videoconferencias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p:cNvSpPr/>
          <p:nvPr/>
        </p:nvSpPr>
        <p:spPr>
          <a:xfrm>
            <a:off x="251520" y="1196752"/>
            <a:ext cx="8892480" cy="3200876"/>
          </a:xfrm>
          <a:prstGeom prst="rect">
            <a:avLst/>
          </a:prstGeom>
        </p:spPr>
        <p:txBody>
          <a:bodyPr wrap="square">
            <a:spAutoFit/>
          </a:bodyPr>
          <a:lstStyle/>
          <a:p>
            <a:pPr algn="just"/>
            <a:r>
              <a:rPr lang="es-MX" dirty="0" smtClean="0">
                <a:latin typeface="Century Gothic" pitchFamily="34" charset="0"/>
              </a:rPr>
              <a:t>Existen varios tipos de videoconferencia dependiendo de:</a:t>
            </a:r>
          </a:p>
          <a:p>
            <a:pPr algn="just"/>
            <a:r>
              <a:rPr lang="es-MX" sz="2000" b="1" dirty="0" smtClean="0">
                <a:latin typeface="Century Gothic" pitchFamily="34" charset="0"/>
              </a:rPr>
              <a:t>Su sistema o protocolo empleado para la realización de la videoconferencia.</a:t>
            </a:r>
          </a:p>
          <a:p>
            <a:pPr algn="just"/>
            <a:endParaRPr lang="es-MX" dirty="0">
              <a:latin typeface="Century Gothic" pitchFamily="34" charset="0"/>
            </a:endParaRPr>
          </a:p>
          <a:p>
            <a:pPr algn="just"/>
            <a:r>
              <a:rPr lang="es-MX" dirty="0" smtClean="0">
                <a:latin typeface="Century Gothic" pitchFamily="34" charset="0"/>
              </a:rPr>
              <a:t>Hay varias formas de establecer una videoconferencia que van desde: </a:t>
            </a:r>
            <a:br>
              <a:rPr lang="es-MX" dirty="0" smtClean="0">
                <a:latin typeface="Century Gothic" pitchFamily="34" charset="0"/>
              </a:rPr>
            </a:br>
            <a:r>
              <a:rPr lang="es-MX" b="1" dirty="0" smtClean="0">
                <a:latin typeface="Century Gothic" pitchFamily="34" charset="0"/>
              </a:rPr>
              <a:t>Videoconferencia con aplicaciones de escritorio</a:t>
            </a:r>
            <a:r>
              <a:rPr lang="es-MX" dirty="0" smtClean="0">
                <a:latin typeface="Century Gothic" pitchFamily="34" charset="0"/>
              </a:rPr>
              <a:t> como ISL, Adobe </a:t>
            </a:r>
            <a:r>
              <a:rPr lang="es-MX" dirty="0" err="1" smtClean="0">
                <a:latin typeface="Century Gothic" pitchFamily="34" charset="0"/>
              </a:rPr>
              <a:t>Connect</a:t>
            </a:r>
            <a:r>
              <a:rPr lang="es-MX" dirty="0" smtClean="0">
                <a:latin typeface="Century Gothic" pitchFamily="34" charset="0"/>
              </a:rPr>
              <a:t>, </a:t>
            </a:r>
            <a:r>
              <a:rPr lang="es-MX" dirty="0" err="1" smtClean="0">
                <a:latin typeface="Century Gothic" pitchFamily="34" charset="0"/>
              </a:rPr>
              <a:t>Skype</a:t>
            </a:r>
            <a:r>
              <a:rPr lang="es-MX" dirty="0" smtClean="0">
                <a:latin typeface="Century Gothic" pitchFamily="34" charset="0"/>
              </a:rPr>
              <a:t>, </a:t>
            </a:r>
            <a:r>
              <a:rPr lang="es-MX" dirty="0" err="1" smtClean="0">
                <a:latin typeface="Century Gothic" pitchFamily="34" charset="0"/>
              </a:rPr>
              <a:t>Polycom</a:t>
            </a:r>
            <a:r>
              <a:rPr lang="es-MX" dirty="0" smtClean="0">
                <a:latin typeface="Century Gothic" pitchFamily="34" charset="0"/>
              </a:rPr>
              <a:t> PVX, Google </a:t>
            </a:r>
            <a:r>
              <a:rPr lang="es-MX" dirty="0" err="1" smtClean="0">
                <a:latin typeface="Century Gothic" pitchFamily="34" charset="0"/>
              </a:rPr>
              <a:t>Talk</a:t>
            </a:r>
            <a:r>
              <a:rPr lang="es-MX" dirty="0" smtClean="0">
                <a:latin typeface="Century Gothic" pitchFamily="34" charset="0"/>
              </a:rPr>
              <a:t>, etc. Este tipo de sistemas no suelen utilizar protocolos ni </a:t>
            </a:r>
            <a:r>
              <a:rPr lang="es-MX" dirty="0" err="1" smtClean="0">
                <a:latin typeface="Century Gothic" pitchFamily="34" charset="0"/>
              </a:rPr>
              <a:t>codecs</a:t>
            </a:r>
            <a:r>
              <a:rPr lang="es-MX" dirty="0" smtClean="0">
                <a:latin typeface="Century Gothic" pitchFamily="34" charset="0"/>
              </a:rPr>
              <a:t> de tipo estándar y la calidad ofrecida suele ser muy baja. Encajan bien para videoconferencias de diario. El servicio de videoconferencias de la UA presta servicio para este tipo de videoconferencias usando ISL.</a:t>
            </a:r>
            <a:endParaRPr lang="es-MX" dirty="0">
              <a:latin typeface="Century Gothic"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4211960" y="4293096"/>
            <a:ext cx="4392488" cy="2277587"/>
          </a:xfrm>
          <a:prstGeom prst="rect">
            <a:avLst/>
          </a:prstGeom>
          <a:noFill/>
          <a:ln w="9525">
            <a:noFill/>
            <a:miter lim="800000"/>
            <a:headEnd/>
            <a:tailEnd/>
          </a:ln>
        </p:spPr>
      </p:pic>
    </p:spTree>
    <p:extLst>
      <p:ext uri="{BB962C8B-B14F-4D97-AF65-F5344CB8AC3E}">
        <p14:creationId xmlns:p14="http://schemas.microsoft.com/office/powerpoint/2010/main" xmlns="" val="1086426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548680"/>
            <a:ext cx="8280920" cy="3539430"/>
          </a:xfrm>
          <a:prstGeom prst="rect">
            <a:avLst/>
          </a:prstGeom>
        </p:spPr>
        <p:txBody>
          <a:bodyPr wrap="square">
            <a:spAutoFit/>
          </a:bodyPr>
          <a:lstStyle/>
          <a:p>
            <a:r>
              <a:rPr lang="es-MX" sz="2400" b="1" dirty="0" smtClean="0">
                <a:latin typeface="Century Gothic" pitchFamily="34" charset="0"/>
              </a:rPr>
              <a:t>Sistemas de videoconferencia de tipo profesional</a:t>
            </a:r>
          </a:p>
          <a:p>
            <a:endParaRPr lang="es-MX" sz="2000" dirty="0" smtClean="0">
              <a:latin typeface="Century Gothic" pitchFamily="34" charset="0"/>
            </a:endParaRPr>
          </a:p>
          <a:p>
            <a:r>
              <a:rPr lang="es-MX" sz="2000" dirty="0">
                <a:latin typeface="Century Gothic" pitchFamily="34" charset="0"/>
              </a:rPr>
              <a:t>C</a:t>
            </a:r>
            <a:r>
              <a:rPr lang="es-MX" sz="2000" dirty="0" smtClean="0">
                <a:latin typeface="Century Gothic" pitchFamily="34" charset="0"/>
              </a:rPr>
              <a:t>omo </a:t>
            </a:r>
            <a:r>
              <a:rPr lang="es-MX" sz="2000" dirty="0" err="1" smtClean="0">
                <a:latin typeface="Century Gothic" pitchFamily="34" charset="0"/>
              </a:rPr>
              <a:t>Polycom</a:t>
            </a:r>
            <a:r>
              <a:rPr lang="es-MX" sz="2000" dirty="0" smtClean="0">
                <a:latin typeface="Century Gothic" pitchFamily="34" charset="0"/>
              </a:rPr>
              <a:t>, </a:t>
            </a:r>
            <a:r>
              <a:rPr lang="es-MX" sz="2000" dirty="0" err="1" smtClean="0">
                <a:latin typeface="Century Gothic" pitchFamily="34" charset="0"/>
              </a:rPr>
              <a:t>Tandberg</a:t>
            </a:r>
            <a:r>
              <a:rPr lang="es-MX" sz="2000" dirty="0" smtClean="0">
                <a:latin typeface="Century Gothic" pitchFamily="34" charset="0"/>
              </a:rPr>
              <a:t>, Sony, </a:t>
            </a:r>
            <a:r>
              <a:rPr lang="es-MX" sz="2000" dirty="0" err="1" smtClean="0">
                <a:latin typeface="Century Gothic" pitchFamily="34" charset="0"/>
              </a:rPr>
              <a:t>Lifesize</a:t>
            </a:r>
            <a:r>
              <a:rPr lang="es-MX" sz="2000" dirty="0" smtClean="0">
                <a:latin typeface="Century Gothic" pitchFamily="34" charset="0"/>
              </a:rPr>
              <a:t>, etc. Son sistemas de videoconferencia que sí utilizan protocolos de comunicación (H323, H320, SIP) y </a:t>
            </a:r>
            <a:r>
              <a:rPr lang="es-MX" sz="2000" dirty="0" err="1" smtClean="0">
                <a:latin typeface="Century Gothic" pitchFamily="34" charset="0"/>
              </a:rPr>
              <a:t>codecs</a:t>
            </a:r>
            <a:r>
              <a:rPr lang="es-MX" sz="2000" dirty="0" smtClean="0">
                <a:latin typeface="Century Gothic" pitchFamily="34" charset="0"/>
              </a:rPr>
              <a:t> de audio y vídeo estándar (H263, H264, AAC) y que normalmente van implementados en equipos hardware de videoconferencia dedicados. Normalmente todas las organizaciones del ámbito universitario cuentan con equipos de estas características lo cual garantiza interoperabilidad y calidad. Todas las salas de videoconferencia que ofrece este servicio cuentan con equipos de estas características.</a:t>
            </a:r>
            <a:endParaRPr lang="es-MX" sz="2000" dirty="0">
              <a:latin typeface="Century Gothic"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3131840" y="4293096"/>
            <a:ext cx="3384376" cy="2259632"/>
          </a:xfrm>
          <a:prstGeom prst="rect">
            <a:avLst/>
          </a:prstGeom>
          <a:noFill/>
          <a:ln w="9525">
            <a:noFill/>
            <a:miter lim="800000"/>
            <a:headEnd/>
            <a:tailEnd/>
          </a:ln>
        </p:spPr>
      </p:pic>
    </p:spTree>
    <p:extLst>
      <p:ext uri="{BB962C8B-B14F-4D97-AF65-F5344CB8AC3E}">
        <p14:creationId xmlns:p14="http://schemas.microsoft.com/office/powerpoint/2010/main" xmlns="" val="3415989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475656" y="692696"/>
            <a:ext cx="6768752" cy="2215991"/>
          </a:xfrm>
          <a:prstGeom prst="rect">
            <a:avLst/>
          </a:prstGeom>
        </p:spPr>
        <p:txBody>
          <a:bodyPr wrap="square">
            <a:spAutoFit/>
          </a:bodyPr>
          <a:lstStyle/>
          <a:p>
            <a:pPr algn="just"/>
            <a:r>
              <a:rPr lang="es-MX" dirty="0" smtClean="0">
                <a:latin typeface="Century Gothic" pitchFamily="34" charset="0"/>
              </a:rPr>
              <a:t>Número de sitios participantes. Estas se clasifican en 2:</a:t>
            </a:r>
          </a:p>
          <a:p>
            <a:pPr algn="just"/>
            <a:endParaRPr lang="es-MX" sz="2400" dirty="0" smtClean="0">
              <a:latin typeface="Century Gothic" pitchFamily="34" charset="0"/>
            </a:endParaRPr>
          </a:p>
          <a:p>
            <a:pPr algn="just"/>
            <a:r>
              <a:rPr lang="es-MX" sz="2400" b="1" dirty="0" smtClean="0">
                <a:latin typeface="Century Gothic" pitchFamily="34" charset="0"/>
              </a:rPr>
              <a:t>Videoconferencias Punto a Punto</a:t>
            </a:r>
            <a:r>
              <a:rPr lang="es-MX" sz="2400" dirty="0" smtClean="0">
                <a:latin typeface="Century Gothic" pitchFamily="34" charset="0"/>
              </a:rPr>
              <a:t>.</a:t>
            </a:r>
          </a:p>
          <a:p>
            <a:pPr algn="just"/>
            <a:endParaRPr lang="es-MX" dirty="0">
              <a:latin typeface="Century Gothic" pitchFamily="34" charset="0"/>
            </a:endParaRPr>
          </a:p>
          <a:p>
            <a:pPr algn="just"/>
            <a:r>
              <a:rPr lang="es-MX" dirty="0" smtClean="0">
                <a:latin typeface="Century Gothic" pitchFamily="34" charset="0"/>
              </a:rPr>
              <a:t> Son videoconferencias en las que tan solo intervienen 2 sitios. No es necesario contar con ningún equipo adicional para realizar videoconferencias de este tipo.</a:t>
            </a:r>
            <a:endParaRPr lang="es-MX" dirty="0">
              <a:latin typeface="Century Gothic" pitchFamily="34" charset="0"/>
            </a:endParaRPr>
          </a:p>
        </p:txBody>
      </p:sp>
      <p:pic>
        <p:nvPicPr>
          <p:cNvPr id="21508" name="Picture 4"/>
          <p:cNvPicPr>
            <a:picLocks noChangeAspect="1" noChangeArrowheads="1"/>
          </p:cNvPicPr>
          <p:nvPr/>
        </p:nvPicPr>
        <p:blipFill>
          <a:blip r:embed="rId2" cstate="print"/>
          <a:srcRect/>
          <a:stretch>
            <a:fillRect/>
          </a:stretch>
        </p:blipFill>
        <p:spPr bwMode="auto">
          <a:xfrm>
            <a:off x="1763688" y="3645024"/>
            <a:ext cx="5904656" cy="2232740"/>
          </a:xfrm>
          <a:prstGeom prst="rect">
            <a:avLst/>
          </a:prstGeom>
          <a:noFill/>
          <a:ln w="9525">
            <a:noFill/>
            <a:miter lim="800000"/>
            <a:headEnd/>
            <a:tailEnd/>
          </a:ln>
        </p:spPr>
      </p:pic>
    </p:spTree>
    <p:extLst>
      <p:ext uri="{BB962C8B-B14F-4D97-AF65-F5344CB8AC3E}">
        <p14:creationId xmlns:p14="http://schemas.microsoft.com/office/powerpoint/2010/main" xmlns="" val="2942704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43608" y="260648"/>
            <a:ext cx="7218040" cy="1938992"/>
          </a:xfrm>
          <a:prstGeom prst="rect">
            <a:avLst/>
          </a:prstGeom>
        </p:spPr>
        <p:txBody>
          <a:bodyPr wrap="square">
            <a:spAutoFit/>
          </a:bodyPr>
          <a:lstStyle/>
          <a:p>
            <a:pPr algn="just"/>
            <a:r>
              <a:rPr lang="es-MX" sz="2400" b="1" dirty="0" smtClean="0"/>
              <a:t>Videoconferencias Multipunto</a:t>
            </a:r>
            <a:r>
              <a:rPr lang="es-MX" sz="2400" dirty="0" smtClean="0"/>
              <a:t>. </a:t>
            </a:r>
          </a:p>
          <a:p>
            <a:pPr algn="just"/>
            <a:endParaRPr lang="es-MX" sz="2400" dirty="0" smtClean="0"/>
          </a:p>
          <a:p>
            <a:pPr algn="just"/>
            <a:r>
              <a:rPr lang="es-MX" dirty="0" smtClean="0"/>
              <a:t>Son videoconferencias en las que intervienen más de 2 sitios. En este caso es imprescindible contar con un equipo que haga de unidad central (MCU) al cual llaman todos. Este equipo se encarga de distribuir la imagen y el sonido de todos a todos. </a:t>
            </a:r>
            <a:endParaRPr lang="es-MX" dirty="0"/>
          </a:p>
        </p:txBody>
      </p:sp>
      <p:pic>
        <p:nvPicPr>
          <p:cNvPr id="20481" name="Picture 1"/>
          <p:cNvPicPr>
            <a:picLocks noChangeAspect="1" noChangeArrowheads="1"/>
          </p:cNvPicPr>
          <p:nvPr/>
        </p:nvPicPr>
        <p:blipFill>
          <a:blip r:embed="rId2" cstate="print"/>
          <a:srcRect/>
          <a:stretch>
            <a:fillRect/>
          </a:stretch>
        </p:blipFill>
        <p:spPr bwMode="auto">
          <a:xfrm>
            <a:off x="1619672" y="2420888"/>
            <a:ext cx="6192688" cy="3945632"/>
          </a:xfrm>
          <a:prstGeom prst="rect">
            <a:avLst/>
          </a:prstGeom>
          <a:noFill/>
          <a:ln w="9525">
            <a:noFill/>
            <a:miter lim="800000"/>
            <a:headEnd/>
            <a:tailEnd/>
          </a:ln>
        </p:spPr>
      </p:pic>
    </p:spTree>
    <p:extLst>
      <p:ext uri="{BB962C8B-B14F-4D97-AF65-F5344CB8AC3E}">
        <p14:creationId xmlns:p14="http://schemas.microsoft.com/office/powerpoint/2010/main" xmlns="" val="510423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18864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En este tipo de videoconferencias hay que decidir previamente como queremos que la MCU distribuya el vídeo y el audio que recibe.</a:t>
            </a:r>
          </a:p>
          <a:p>
            <a:pPr marL="0" marR="0" lvl="0" indent="0" algn="l" defTabSz="914400" rtl="0" eaLnBrk="1" fontAlgn="base" latinLnBrk="0" hangingPunct="1">
              <a:lnSpc>
                <a:spcPct val="100000"/>
              </a:lnSpc>
              <a:spcBef>
                <a:spcPct val="0"/>
              </a:spcBef>
              <a:spcAft>
                <a:spcPct val="0"/>
              </a:spcAft>
              <a:buClrTx/>
              <a:buSzTx/>
              <a:buFontTx/>
              <a:buNone/>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Esta decisión se toma en función del tipo de videoconferencia y existen las siguientes 2 opciones: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400" b="1" i="0" u="none" strike="noStrike" cap="none" normalizeH="0" baseline="0" dirty="0" smtClean="0">
                <a:ln>
                  <a:noFill/>
                </a:ln>
                <a:solidFill>
                  <a:schemeClr val="tx1"/>
                </a:solidFill>
                <a:effectLst/>
                <a:latin typeface="Arial" pitchFamily="34" charset="0"/>
                <a:cs typeface="Arial" pitchFamily="34" charset="0"/>
              </a:rPr>
              <a:t>Tipo presentación.</a:t>
            </a:r>
            <a:endParaRPr lang="es-MX" sz="2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MX" sz="1800" b="0" i="0" u="none" strike="noStrike" cap="none" normalizeH="0" baseline="0" dirty="0" smtClean="0">
                <a:ln>
                  <a:noFill/>
                </a:ln>
                <a:solidFill>
                  <a:schemeClr val="tx1"/>
                </a:solidFill>
                <a:effectLst/>
                <a:latin typeface="Arial" pitchFamily="34" charset="0"/>
                <a:cs typeface="Arial" pitchFamily="34" charset="0"/>
              </a:rPr>
              <a:t>Uno de los sitios que interviene en la videoconferencia actúa como ponente principal mientras que el resto de los sitios tan solo escuchan o hacen intervenciones concretas y de corta duración. Este es el caso de una clase o de una ponencia donde hay un ponente principal (el profesor o el ponente) y varios sitios siguiendo su charla. En este modo, todos los participantes ven y oyen únicamente el vídeo y el audio del sitio que actúa como ponente principal. La MCU escoge automáticamente quien es el ponente principal seleccionando el sitio del cual le venga señal de audio de forma continua. Si alguno de los otros sitios participantes quiere tomar el control del vídeo para que le vean el resto de sitios, tan solo tiene que comenzar a hablar.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1" name="Picture 5"/>
          <p:cNvPicPr>
            <a:picLocks noChangeAspect="1" noChangeArrowheads="1"/>
          </p:cNvPicPr>
          <p:nvPr/>
        </p:nvPicPr>
        <p:blipFill>
          <a:blip r:embed="rId2" cstate="print"/>
          <a:srcRect/>
          <a:stretch>
            <a:fillRect/>
          </a:stretch>
        </p:blipFill>
        <p:spPr bwMode="auto">
          <a:xfrm>
            <a:off x="3275855" y="4869160"/>
            <a:ext cx="2952329" cy="1813200"/>
          </a:xfrm>
          <a:prstGeom prst="rect">
            <a:avLst/>
          </a:prstGeom>
          <a:noFill/>
          <a:ln w="9525">
            <a:noFill/>
            <a:miter lim="800000"/>
            <a:headEnd/>
            <a:tailEnd/>
          </a:ln>
        </p:spPr>
      </p:pic>
    </p:spTree>
    <p:extLst>
      <p:ext uri="{BB962C8B-B14F-4D97-AF65-F5344CB8AC3E}">
        <p14:creationId xmlns:p14="http://schemas.microsoft.com/office/powerpoint/2010/main" xmlns="" val="1865651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260648"/>
            <a:ext cx="8640960" cy="3046988"/>
          </a:xfrm>
          <a:prstGeom prst="rect">
            <a:avLst/>
          </a:prstGeom>
        </p:spPr>
        <p:txBody>
          <a:bodyPr wrap="square">
            <a:spAutoFit/>
          </a:bodyPr>
          <a:lstStyle/>
          <a:p>
            <a:r>
              <a:rPr lang="es-MX" sz="2400" b="1" dirty="0" smtClean="0">
                <a:latin typeface="Century Gothic" pitchFamily="34" charset="0"/>
              </a:rPr>
              <a:t>Tipo discusión.</a:t>
            </a:r>
          </a:p>
          <a:p>
            <a:endParaRPr lang="es-MX" sz="2400" dirty="0" smtClean="0">
              <a:latin typeface="Century Gothic" pitchFamily="34" charset="0"/>
            </a:endParaRPr>
          </a:p>
          <a:p>
            <a:r>
              <a:rPr lang="es-MX" dirty="0" smtClean="0">
                <a:latin typeface="Century Gothic" pitchFamily="34" charset="0"/>
              </a:rPr>
              <a:t>Todos los sitios intervienen al mismo nivel y pueden intercalarse intervenciones de unos o de otros de forma espontánea. Este es el caso de una reunión de coordinación. En este modo, la MCU recibe el audio y vídeo de todos los participantes, une las señales de vídeo de cada uno de los sitios componiendo un mosaico y mezcla todas las señales de audio y esto es lo que envía a todos y cada uno de los participantes. De esta manera, todos los sitios ven y escuchan simultáneamente a todos los demás sitios participantes.</a:t>
            </a:r>
            <a:endParaRPr lang="es-MX" dirty="0">
              <a:latin typeface="Century Gothic" pitchFamily="34" charset="0"/>
            </a:endParaRPr>
          </a:p>
        </p:txBody>
      </p:sp>
      <p:pic>
        <p:nvPicPr>
          <p:cNvPr id="18433" name="Picture 1"/>
          <p:cNvPicPr>
            <a:picLocks noChangeAspect="1" noChangeArrowheads="1"/>
          </p:cNvPicPr>
          <p:nvPr/>
        </p:nvPicPr>
        <p:blipFill>
          <a:blip r:embed="rId2" cstate="print"/>
          <a:srcRect/>
          <a:stretch>
            <a:fillRect/>
          </a:stretch>
        </p:blipFill>
        <p:spPr bwMode="auto">
          <a:xfrm>
            <a:off x="1763688" y="3356992"/>
            <a:ext cx="5381625" cy="3305175"/>
          </a:xfrm>
          <a:prstGeom prst="rect">
            <a:avLst/>
          </a:prstGeom>
          <a:noFill/>
          <a:ln w="9525">
            <a:noFill/>
            <a:miter lim="800000"/>
            <a:headEnd/>
            <a:tailEnd/>
          </a:ln>
        </p:spPr>
      </p:pic>
    </p:spTree>
    <p:extLst>
      <p:ext uri="{BB962C8B-B14F-4D97-AF65-F5344CB8AC3E}">
        <p14:creationId xmlns:p14="http://schemas.microsoft.com/office/powerpoint/2010/main" xmlns="" val="2906357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476672"/>
            <a:ext cx="7086600" cy="1470025"/>
          </a:xfrm>
        </p:spPr>
        <p:txBody>
          <a:bodyPr>
            <a:normAutofit fontScale="90000"/>
          </a:bodyPr>
          <a:lstStyle/>
          <a:p>
            <a:pPr algn="ctr"/>
            <a:r>
              <a:rPr lang="es-ES" b="1" dirty="0" smtClean="0"/>
              <a:t>ELEMENTOS QUE COMPONEN LA VIDEOCONFERENCIA</a:t>
            </a:r>
            <a:r>
              <a:rPr lang="es-ES" b="1" dirty="0"/>
              <a:t/>
            </a:r>
            <a:br>
              <a:rPr lang="es-ES" b="1" dirty="0"/>
            </a:br>
            <a:endParaRPr lang="es-ES" dirty="0"/>
          </a:p>
        </p:txBody>
      </p:sp>
      <p:sp>
        <p:nvSpPr>
          <p:cNvPr id="5" name="4 CuadroTexto"/>
          <p:cNvSpPr txBox="1"/>
          <p:nvPr/>
        </p:nvSpPr>
        <p:spPr>
          <a:xfrm>
            <a:off x="395536" y="1988840"/>
            <a:ext cx="8352928" cy="3416320"/>
          </a:xfrm>
          <a:prstGeom prst="rect">
            <a:avLst/>
          </a:prstGeom>
          <a:noFill/>
        </p:spPr>
        <p:txBody>
          <a:bodyPr wrap="square" rtlCol="0">
            <a:spAutoFit/>
          </a:bodyPr>
          <a:lstStyle/>
          <a:p>
            <a:r>
              <a:rPr lang="es-ES" b="1" dirty="0" err="1"/>
              <a:t>Codec</a:t>
            </a:r>
            <a:r>
              <a:rPr lang="es-ES" b="1" dirty="0"/>
              <a:t> </a:t>
            </a:r>
            <a:r>
              <a:rPr lang="es-ES" dirty="0" smtClean="0"/>
              <a:t>(Codificador-</a:t>
            </a:r>
            <a:r>
              <a:rPr lang="es-ES" dirty="0" err="1" smtClean="0"/>
              <a:t>Decodoficador</a:t>
            </a:r>
            <a:r>
              <a:rPr lang="es-ES" dirty="0" smtClean="0"/>
              <a:t>, </a:t>
            </a:r>
            <a:r>
              <a:rPr lang="es-ES" dirty="0"/>
              <a:t>que captura las señales de audio y video y las comprime para ser transmitidas a un sitio </a:t>
            </a:r>
            <a:r>
              <a:rPr lang="es-ES" dirty="0" smtClean="0"/>
              <a:t>remoto). </a:t>
            </a:r>
            <a:endParaRPr lang="es-ES" dirty="0"/>
          </a:p>
          <a:p>
            <a:endParaRPr lang="es-ES" b="1" dirty="0" smtClean="0"/>
          </a:p>
          <a:p>
            <a:r>
              <a:rPr lang="es-ES" b="1" dirty="0" smtClean="0"/>
              <a:t>Sistema de audio</a:t>
            </a:r>
          </a:p>
          <a:p>
            <a:endParaRPr lang="es-ES" b="1" dirty="0" smtClean="0"/>
          </a:p>
          <a:p>
            <a:r>
              <a:rPr lang="es-ES" b="1" dirty="0" smtClean="0"/>
              <a:t>Sistema de video </a:t>
            </a:r>
          </a:p>
          <a:p>
            <a:endParaRPr lang="es-ES" b="1" dirty="0" smtClean="0"/>
          </a:p>
          <a:p>
            <a:r>
              <a:rPr lang="es-ES" b="1" dirty="0" smtClean="0"/>
              <a:t>Iluminación Fría y/o cálida </a:t>
            </a:r>
          </a:p>
          <a:p>
            <a:endParaRPr lang="es-ES" b="1" dirty="0" smtClean="0"/>
          </a:p>
          <a:p>
            <a:r>
              <a:rPr lang="es-ES" b="1" dirty="0" smtClean="0"/>
              <a:t>Enlaces </a:t>
            </a:r>
          </a:p>
          <a:p>
            <a:endParaRPr lang="es-ES" b="1" dirty="0" smtClean="0"/>
          </a:p>
          <a:p>
            <a:r>
              <a:rPr lang="es-ES" b="1" dirty="0" smtClean="0"/>
              <a:t>Velocidad de transmisión </a:t>
            </a:r>
            <a:endParaRPr lang="es-E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996951"/>
            <a:ext cx="3096344" cy="23237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9845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TC010219414[[fn=Tema montaña]]</Template>
  <TotalTime>168</TotalTime>
  <Words>1040</Words>
  <Application>Microsoft Office PowerPoint</Application>
  <PresentationFormat>Presentación en pantalla (4:3)</PresentationFormat>
  <Paragraphs>105</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Bubbles</vt:lpstr>
      <vt:lpstr>UNIVERSIDAD JUÁREZ AUTÓNOMA DE TABASCO</vt:lpstr>
      <vt:lpstr>Diapositiva 2</vt:lpstr>
      <vt:lpstr>Diapositiva 3</vt:lpstr>
      <vt:lpstr>Diapositiva 4</vt:lpstr>
      <vt:lpstr>Diapositiva 5</vt:lpstr>
      <vt:lpstr>Diapositiva 6</vt:lpstr>
      <vt:lpstr>Diapositiva 7</vt:lpstr>
      <vt:lpstr>Diapositiva 8</vt:lpstr>
      <vt:lpstr>ELEMENTOS QUE COMPONEN LA VIDEOCONFERENCIA </vt:lpstr>
      <vt:lpstr>Diapositiva 10</vt:lpstr>
      <vt:lpstr>OTROS ASPECTOS RELEVANTES  </vt:lpstr>
      <vt:lpstr>Diapositiva 12</vt:lpstr>
      <vt:lpstr>Diapositiva 13</vt:lpstr>
      <vt:lpstr>Diapositiva 14</vt:lpstr>
      <vt:lpstr>Diapositiva 15</vt:lpstr>
      <vt:lpstr>BIBLIOGRAFÍA</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JUÁREZ AUTÓNOMA DE TABASCO</dc:title>
  <dc:creator>CORYCHU</dc:creator>
  <cp:lastModifiedBy>Maestros</cp:lastModifiedBy>
  <cp:revision>14</cp:revision>
  <dcterms:created xsi:type="dcterms:W3CDTF">2011-10-06T02:16:13Z</dcterms:created>
  <dcterms:modified xsi:type="dcterms:W3CDTF">2011-10-19T22:50:10Z</dcterms:modified>
</cp:coreProperties>
</file>