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1"/>
  </p:notesMasterIdLst>
  <p:sldIdLst>
    <p:sldId id="285" r:id="rId2"/>
    <p:sldId id="260" r:id="rId3"/>
    <p:sldId id="261" r:id="rId4"/>
    <p:sldId id="262" r:id="rId5"/>
    <p:sldId id="263" r:id="rId6"/>
    <p:sldId id="264" r:id="rId7"/>
    <p:sldId id="273" r:id="rId8"/>
    <p:sldId id="274" r:id="rId9"/>
    <p:sldId id="282" r:id="rId10"/>
    <p:sldId id="284" r:id="rId11"/>
    <p:sldId id="270" r:id="rId12"/>
    <p:sldId id="271" r:id="rId13"/>
    <p:sldId id="272" r:id="rId14"/>
    <p:sldId id="265" r:id="rId15"/>
    <p:sldId id="266" r:id="rId16"/>
    <p:sldId id="267" r:id="rId17"/>
    <p:sldId id="268" r:id="rId18"/>
    <p:sldId id="269" r:id="rId19"/>
    <p:sldId id="275" r:id="rId20"/>
    <p:sldId id="276" r:id="rId21"/>
    <p:sldId id="277" r:id="rId22"/>
    <p:sldId id="278" r:id="rId23"/>
    <p:sldId id="279" r:id="rId24"/>
    <p:sldId id="280" r:id="rId25"/>
    <p:sldId id="281" r:id="rId26"/>
    <p:sldId id="256" r:id="rId27"/>
    <p:sldId id="257" r:id="rId28"/>
    <p:sldId id="258" r:id="rId29"/>
    <p:sldId id="259"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55FFB-B083-455C-967F-E99F34F7381F}" type="datetimeFigureOut">
              <a:rPr lang="es-ES" smtClean="0"/>
              <a:pPr/>
              <a:t>19/10/2011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9EA68-1C86-4547-A790-2E2D0A6179B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849EA68-1C86-4547-A790-2E2D0A6179BC}" type="slidenum">
              <a:rPr lang="es-ES" smtClean="0"/>
              <a:pPr/>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F0B3625-1237-49F0-8A1A-F53129602719}" type="datetimeFigureOut">
              <a:rPr lang="es-ES" smtClean="0"/>
              <a:pPr/>
              <a:t>19/10/2011</a:t>
            </a:fld>
            <a:endParaRPr lang="es-ES" dirty="0"/>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dirty="0"/>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25F39F3-8EF0-4890-A4AC-2E32EEB7C2AD}"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CF0B3625-1237-49F0-8A1A-F53129602719}" type="datetimeFigureOut">
              <a:rPr lang="es-ES" smtClean="0"/>
              <a:pPr/>
              <a:t>19/10/2011</a:t>
            </a:fld>
            <a:endParaRPr lang="es-ES" dirty="0"/>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dirty="0"/>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25F39F3-8EF0-4890-A4AC-2E32EEB7C2AD}"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F0B3625-1237-49F0-8A1A-F53129602719}" type="datetimeFigureOut">
              <a:rPr lang="es-ES" smtClean="0"/>
              <a:pPr/>
              <a:t>19/10/2011</a:t>
            </a:fld>
            <a:endParaRPr lang="es-ES" dirty="0"/>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dirty="0"/>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D25F39F3-8EF0-4890-A4AC-2E32EEB7C2AD}"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CF0B3625-1237-49F0-8A1A-F53129602719}" type="datetimeFigureOut">
              <a:rPr lang="es-ES" smtClean="0"/>
              <a:pPr/>
              <a:t>19/10/2011</a:t>
            </a:fld>
            <a:endParaRPr lang="es-ES" dirty="0"/>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dirty="0"/>
          </a:p>
        </p:txBody>
      </p:sp>
      <p:sp>
        <p:nvSpPr>
          <p:cNvPr id="4" name="3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CF0B3625-1237-49F0-8A1A-F53129602719}" type="datetimeFigureOut">
              <a:rPr lang="es-ES" smtClean="0"/>
              <a:pPr/>
              <a:t>19/10/2011</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D25F39F3-8EF0-4890-A4AC-2E32EEB7C2AD}" type="slidenum">
              <a:rPr lang="es-ES" smtClean="0"/>
              <a:pPr/>
              <a:t>‹Nº›</a:t>
            </a:fld>
            <a:endParaRPr lang="es-ES" dirty="0"/>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F0B3625-1237-49F0-8A1A-F53129602719}" type="datetimeFigureOut">
              <a:rPr lang="es-ES" smtClean="0"/>
              <a:pPr/>
              <a:t>19/10/2011</a:t>
            </a:fld>
            <a:endParaRPr lang="es-ES" dirty="0"/>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dirty="0"/>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25F39F3-8EF0-4890-A4AC-2E32EEB7C2AD}"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s.wikipedia.org/wiki/Portal:Ling%C3%BC%C3%ADstica" TargetMode="External"/><Relationship Id="rId2" Type="http://schemas.openxmlformats.org/officeDocument/2006/relationships/hyperlink" Target="http://www.rae.es/" TargetMode="External"/><Relationship Id="rId1" Type="http://schemas.openxmlformats.org/officeDocument/2006/relationships/slideLayout" Target="../slideLayouts/slideLayout2.xml"/><Relationship Id="rId5" Type="http://schemas.openxmlformats.org/officeDocument/2006/relationships/hyperlink" Target="http://plato.stanford.edu/archives/fall2008/entries/egoism/" TargetMode="External"/><Relationship Id="rId4" Type="http://schemas.openxmlformats.org/officeDocument/2006/relationships/hyperlink" Target="http://es.wikipedia.org/wiki/Ling%C3%BC%C3%ADstic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es.wikipedia.org/wiki/Mensaje" TargetMode="External"/><Relationship Id="rId2" Type="http://schemas.openxmlformats.org/officeDocument/2006/relationships/hyperlink" Target="http://es.wikipedia.org/wiki/Dise%C3%B1o"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9501222" cy="9325630"/>
          </a:xfrm>
          <a:prstGeom prst="rect">
            <a:avLst/>
          </a:prstGeom>
          <a:noFill/>
        </p:spPr>
        <p:txBody>
          <a:bodyPr wrap="square" rtlCol="0">
            <a:spAutoFit/>
          </a:bodyPr>
          <a:lstStyle/>
          <a:p>
            <a:pPr algn="ctr">
              <a:lnSpc>
                <a:spcPct val="150000"/>
              </a:lnSpc>
            </a:pPr>
            <a:r>
              <a:rPr lang="es-ES" sz="2000" b="1" dirty="0" smtClean="0">
                <a:solidFill>
                  <a:srgbClr val="002060"/>
                </a:solidFill>
              </a:rPr>
              <a:t>Universidad   Juárez Autónoma de Tabasco</a:t>
            </a:r>
          </a:p>
          <a:p>
            <a:pPr algn="ctr">
              <a:lnSpc>
                <a:spcPct val="150000"/>
              </a:lnSpc>
            </a:pPr>
            <a:r>
              <a:rPr lang="es-ES" sz="2000" b="1" dirty="0" smtClean="0">
                <a:solidFill>
                  <a:srgbClr val="002060"/>
                </a:solidFill>
              </a:rPr>
              <a:t>División Académica de Educación  y Artes</a:t>
            </a:r>
          </a:p>
          <a:p>
            <a:pPr algn="ctr">
              <a:lnSpc>
                <a:spcPct val="150000"/>
              </a:lnSpc>
            </a:pPr>
            <a:r>
              <a:rPr lang="es-ES" sz="2000" b="1" dirty="0" smtClean="0">
                <a:solidFill>
                  <a:srgbClr val="002060"/>
                </a:solidFill>
              </a:rPr>
              <a:t>“ Las Fuentes Bibliográficas”</a:t>
            </a:r>
          </a:p>
          <a:p>
            <a:pPr algn="ctr">
              <a:lnSpc>
                <a:spcPct val="150000"/>
              </a:lnSpc>
            </a:pPr>
            <a:r>
              <a:rPr lang="es-ES" sz="2000" b="1" dirty="0" smtClean="0">
                <a:solidFill>
                  <a:srgbClr val="002060"/>
                </a:solidFill>
              </a:rPr>
              <a:t> integrantes:</a:t>
            </a:r>
          </a:p>
          <a:p>
            <a:pPr algn="ctr">
              <a:lnSpc>
                <a:spcPct val="150000"/>
              </a:lnSpc>
            </a:pPr>
            <a:r>
              <a:rPr lang="es-ES" sz="2000" b="1" dirty="0" smtClean="0">
                <a:solidFill>
                  <a:srgbClr val="002060"/>
                </a:solidFill>
              </a:rPr>
              <a:t>Miriam patricia  de la Cruz Gómez</a:t>
            </a:r>
          </a:p>
          <a:p>
            <a:pPr algn="ctr">
              <a:lnSpc>
                <a:spcPct val="150000"/>
              </a:lnSpc>
            </a:pPr>
            <a:r>
              <a:rPr lang="es-ES" sz="2000" b="1" dirty="0" smtClean="0">
                <a:solidFill>
                  <a:srgbClr val="002060"/>
                </a:solidFill>
              </a:rPr>
              <a:t>Deily Edith Córdova </a:t>
            </a:r>
          </a:p>
          <a:p>
            <a:pPr algn="ctr">
              <a:lnSpc>
                <a:spcPct val="150000"/>
              </a:lnSpc>
            </a:pPr>
            <a:r>
              <a:rPr lang="es-ES" sz="2000" b="1" dirty="0" smtClean="0">
                <a:solidFill>
                  <a:srgbClr val="002060"/>
                </a:solidFill>
              </a:rPr>
              <a:t>Olga Gabriela Isidro Chable</a:t>
            </a:r>
          </a:p>
          <a:p>
            <a:pPr algn="ctr">
              <a:lnSpc>
                <a:spcPct val="150000"/>
              </a:lnSpc>
            </a:pPr>
            <a:r>
              <a:rPr lang="es-ES" sz="2000" b="1" dirty="0" smtClean="0">
                <a:solidFill>
                  <a:srgbClr val="002060"/>
                </a:solidFill>
              </a:rPr>
              <a:t>Eva Edith Burelo Alcudia </a:t>
            </a:r>
          </a:p>
          <a:p>
            <a:pPr algn="ctr">
              <a:lnSpc>
                <a:spcPct val="150000"/>
              </a:lnSpc>
            </a:pPr>
            <a:r>
              <a:rPr lang="es-ES" sz="2000" b="1" dirty="0" smtClean="0">
                <a:solidFill>
                  <a:srgbClr val="002060"/>
                </a:solidFill>
              </a:rPr>
              <a:t>Leyla Alejandro Reyes </a:t>
            </a:r>
          </a:p>
          <a:p>
            <a:pPr algn="ctr">
              <a:lnSpc>
                <a:spcPct val="150000"/>
              </a:lnSpc>
            </a:pPr>
            <a:r>
              <a:rPr lang="es-ES" sz="2000" b="1" dirty="0" smtClean="0">
                <a:solidFill>
                  <a:srgbClr val="002060"/>
                </a:solidFill>
              </a:rPr>
              <a:t>Irene García Vertiz </a:t>
            </a:r>
          </a:p>
          <a:p>
            <a:pPr algn="ctr">
              <a:lnSpc>
                <a:spcPct val="150000"/>
              </a:lnSpc>
            </a:pPr>
            <a:r>
              <a:rPr lang="es-ES" sz="2000" b="1" dirty="0" smtClean="0">
                <a:solidFill>
                  <a:srgbClr val="002060"/>
                </a:solidFill>
              </a:rPr>
              <a:t>Denise García Pérez </a:t>
            </a:r>
          </a:p>
          <a:p>
            <a:pPr algn="ctr">
              <a:lnSpc>
                <a:spcPct val="150000"/>
              </a:lnSpc>
            </a:pPr>
            <a:r>
              <a:rPr lang="es-ES" sz="2000" b="1" dirty="0" smtClean="0">
                <a:solidFill>
                  <a:srgbClr val="002060"/>
                </a:solidFill>
              </a:rPr>
              <a:t>Jonathan Izquierdo Hernández </a:t>
            </a:r>
          </a:p>
          <a:p>
            <a:pPr algn="ctr">
              <a:lnSpc>
                <a:spcPct val="150000"/>
              </a:lnSpc>
            </a:pPr>
            <a:r>
              <a:rPr lang="es-ES" sz="2000" b="1" dirty="0" smtClean="0">
                <a:solidFill>
                  <a:srgbClr val="002060"/>
                </a:solidFill>
              </a:rPr>
              <a:t>Semestre: 3     Grupo: I </a:t>
            </a:r>
          </a:p>
          <a:p>
            <a:pPr algn="ctr">
              <a:lnSpc>
                <a:spcPct val="150000"/>
              </a:lnSpc>
            </a:pPr>
            <a:r>
              <a:rPr lang="es-ES" sz="2000" b="1" dirty="0" smtClean="0">
                <a:solidFill>
                  <a:srgbClr val="002060"/>
                </a:solidFill>
              </a:rPr>
              <a:t>Maestra:  Nelly  del Carmen Córdova Palomeque </a:t>
            </a:r>
          </a:p>
          <a:p>
            <a:pPr algn="ctr">
              <a:lnSpc>
                <a:spcPct val="150000"/>
              </a:lnSpc>
            </a:pPr>
            <a:r>
              <a:rPr lang="es-ES" sz="2000" b="1" dirty="0" smtClean="0">
                <a:solidFill>
                  <a:srgbClr val="002060"/>
                </a:solidFill>
              </a:rPr>
              <a:t>Materia: Géneros Académicos </a:t>
            </a:r>
          </a:p>
          <a:p>
            <a:pPr algn="ctr">
              <a:lnSpc>
                <a:spcPct val="150000"/>
              </a:lnSpc>
            </a:pPr>
            <a:endParaRPr lang="es-ES" sz="2000" b="1" dirty="0" smtClean="0">
              <a:solidFill>
                <a:srgbClr val="002060"/>
              </a:solidFill>
            </a:endParaRPr>
          </a:p>
          <a:p>
            <a:pPr algn="ctr">
              <a:lnSpc>
                <a:spcPct val="150000"/>
              </a:lnSpc>
            </a:pPr>
            <a:endParaRPr lang="es-ES" sz="2000" b="1" dirty="0" smtClean="0">
              <a:solidFill>
                <a:srgbClr val="002060"/>
              </a:solidFill>
            </a:endParaRPr>
          </a:p>
          <a:p>
            <a:pPr algn="ctr">
              <a:lnSpc>
                <a:spcPct val="150000"/>
              </a:lnSpc>
            </a:pPr>
            <a:endParaRPr lang="es-ES" sz="2000" dirty="0" smtClean="0"/>
          </a:p>
          <a:p>
            <a:pPr algn="ctr">
              <a:lnSpc>
                <a:spcPct val="150000"/>
              </a:lnSpc>
            </a:pPr>
            <a:endParaRPr lang="es-ES" sz="2000" dirty="0" smtClean="0"/>
          </a:p>
          <a:p>
            <a:pPr algn="ctr">
              <a:lnSpc>
                <a:spcPct val="150000"/>
              </a:lnSpc>
            </a:pPr>
            <a:endParaRPr lang="es-ES" sz="2000" dirty="0"/>
          </a:p>
        </p:txBody>
      </p:sp>
      <p:pic>
        <p:nvPicPr>
          <p:cNvPr id="6" name="5 Imagen" descr="Banner with Flower Free Vector Graphic Preview Image"/>
          <p:cNvPicPr/>
          <p:nvPr/>
        </p:nvPicPr>
        <p:blipFill>
          <a:blip r:embed="rId2" cstate="print">
            <a:clrChange>
              <a:clrFrom>
                <a:srgbClr val="FFFFFF"/>
              </a:clrFrom>
              <a:clrTo>
                <a:srgbClr val="FFFFFF">
                  <a:alpha val="0"/>
                </a:srgbClr>
              </a:clrTo>
            </a:clrChange>
            <a:duotone>
              <a:schemeClr val="accent3">
                <a:shade val="45000"/>
                <a:satMod val="135000"/>
              </a:schemeClr>
              <a:prstClr val="white"/>
            </a:duotone>
          </a:blip>
          <a:srcRect r="54590" b="35085"/>
          <a:stretch>
            <a:fillRect/>
          </a:stretch>
        </p:blipFill>
        <p:spPr bwMode="auto">
          <a:xfrm>
            <a:off x="6572264" y="4429132"/>
            <a:ext cx="2779395" cy="2618105"/>
          </a:xfrm>
          <a:prstGeom prst="rect">
            <a:avLst/>
          </a:prstGeom>
          <a:noFill/>
          <a:effectLst>
            <a:softEdge rad="12700"/>
          </a:effectLst>
        </p:spPr>
      </p:pic>
      <p:pic>
        <p:nvPicPr>
          <p:cNvPr id="7" name="6 Imagen"/>
          <p:cNvPicPr/>
          <p:nvPr/>
        </p:nvPicPr>
        <p:blipFill>
          <a:blip r:embed="rId3" cstate="print">
            <a:duotone>
              <a:schemeClr val="accent3">
                <a:shade val="45000"/>
                <a:satMod val="135000"/>
              </a:schemeClr>
              <a:prstClr val="white"/>
            </a:duotone>
          </a:blip>
          <a:srcRect l="29396" t="13861" r="29396" b="13611"/>
          <a:stretch>
            <a:fillRect/>
          </a:stretch>
        </p:blipFill>
        <p:spPr bwMode="auto">
          <a:xfrm>
            <a:off x="7802880" y="0"/>
            <a:ext cx="1341120" cy="1920240"/>
          </a:xfrm>
          <a:prstGeom prst="rect">
            <a:avLst/>
          </a:prstGeom>
          <a:noFill/>
          <a:ln w="9525">
            <a:noFill/>
            <a:miter lim="800000"/>
            <a:headEnd/>
            <a:tailEnd/>
          </a:ln>
        </p:spPr>
      </p:pic>
      <p:sp>
        <p:nvSpPr>
          <p:cNvPr id="13" name="Rectangle 4"/>
          <p:cNvSpPr>
            <a:spLocks noChangeArrowheads="1"/>
          </p:cNvSpPr>
          <p:nvPr/>
        </p:nvSpPr>
        <p:spPr bwMode="auto">
          <a:xfrm>
            <a:off x="1714480" y="1357298"/>
            <a:ext cx="6076950" cy="73025"/>
          </a:xfrm>
          <a:prstGeom prst="rect">
            <a:avLst/>
          </a:prstGeom>
          <a:solidFill>
            <a:srgbClr val="FF9999"/>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15"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6" name="Rectangle 14"/>
          <p:cNvSpPr>
            <a:spLocks noChangeArrowheads="1"/>
          </p:cNvSpPr>
          <p:nvPr/>
        </p:nvSpPr>
        <p:spPr bwMode="auto">
          <a:xfrm>
            <a:off x="1500166" y="85723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16 CuadroTexto"/>
          <p:cNvSpPr txBox="1"/>
          <p:nvPr/>
        </p:nvSpPr>
        <p:spPr>
          <a:xfrm>
            <a:off x="2643174" y="1714488"/>
            <a:ext cx="4857784" cy="954107"/>
          </a:xfrm>
          <a:prstGeom prst="rect">
            <a:avLst/>
          </a:prstGeom>
          <a:noFill/>
        </p:spPr>
        <p:txBody>
          <a:bodyPr wrap="square" rtlCol="0">
            <a:spAutoFit/>
          </a:bodyPr>
          <a:lstStyle/>
          <a:p>
            <a:pPr lvl="0" algn="ctr" eaLnBrk="0" fontAlgn="base" hangingPunct="0">
              <a:spcBef>
                <a:spcPct val="0"/>
              </a:spcBef>
              <a:spcAft>
                <a:spcPct val="0"/>
              </a:spcAft>
            </a:pPr>
            <a:r>
              <a:rPr lang="es-ES" dirty="0" smtClean="0"/>
              <a:t> </a:t>
            </a:r>
            <a:endParaRPr lang="es-ES" sz="1200" dirty="0" smtClean="0">
              <a:latin typeface="Arial" pitchFamily="34" charset="0"/>
              <a:cs typeface="Arial" pitchFamily="34" charset="0"/>
            </a:endParaRPr>
          </a:p>
          <a:p>
            <a:pPr lvl="0" eaLnBrk="0" fontAlgn="base" hangingPunct="0">
              <a:spcBef>
                <a:spcPct val="0"/>
              </a:spcBef>
              <a:spcAft>
                <a:spcPct val="0"/>
              </a:spcAft>
            </a:pPr>
            <a:endParaRPr lang="es-ES" sz="2000" dirty="0" smtClean="0">
              <a:latin typeface="Arial" pitchFamily="34" charset="0"/>
              <a:cs typeface="Arial" pitchFamily="34" charset="0"/>
            </a:endParaRPr>
          </a:p>
          <a:p>
            <a:endParaRPr lang="es-ES" dirty="0"/>
          </a:p>
        </p:txBody>
      </p:sp>
      <p:pic>
        <p:nvPicPr>
          <p:cNvPr id="18" name="17 Imagen" descr="Banner with Flower Free Vector Graphic Preview Image"/>
          <p:cNvPicPr/>
          <p:nvPr/>
        </p:nvPicPr>
        <p:blipFill>
          <a:blip r:embed="rId2" cstate="print">
            <a:clrChange>
              <a:clrFrom>
                <a:srgbClr val="FFFFFF"/>
              </a:clrFrom>
              <a:clrTo>
                <a:srgbClr val="FFFFFF">
                  <a:alpha val="0"/>
                </a:srgbClr>
              </a:clrTo>
            </a:clrChange>
            <a:duotone>
              <a:schemeClr val="accent3">
                <a:shade val="45000"/>
                <a:satMod val="135000"/>
              </a:schemeClr>
              <a:prstClr val="white"/>
            </a:duotone>
          </a:blip>
          <a:srcRect r="54590" b="35085"/>
          <a:stretch>
            <a:fillRect/>
          </a:stretch>
        </p:blipFill>
        <p:spPr bwMode="auto">
          <a:xfrm rot="11255365">
            <a:off x="0" y="0"/>
            <a:ext cx="2613025" cy="2875915"/>
          </a:xfrm>
          <a:prstGeom prst="rect">
            <a:avLst/>
          </a:prstGeom>
          <a:noFill/>
          <a:effectLst>
            <a:softEdge rad="127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386610"/>
          </a:xfrm>
        </p:spPr>
        <p:txBody>
          <a:bodyPr>
            <a:normAutofit/>
          </a:bodyPr>
          <a:lstStyle/>
          <a:p>
            <a:pPr algn="ctr"/>
            <a:r>
              <a:rPr lang="es-MX" dirty="0" smtClean="0"/>
              <a:t/>
            </a:r>
            <a:br>
              <a:rPr lang="es-MX" dirty="0" smtClean="0"/>
            </a:br>
            <a:r>
              <a:rPr lang="es-MX" dirty="0" smtClean="0"/>
              <a:t/>
            </a:r>
            <a:br>
              <a:rPr lang="es-MX" dirty="0" smtClean="0"/>
            </a:br>
            <a:endParaRPr lang="es-MX" dirty="0"/>
          </a:p>
        </p:txBody>
      </p:sp>
      <p:sp>
        <p:nvSpPr>
          <p:cNvPr id="6" name="5 Rectángulo"/>
          <p:cNvSpPr/>
          <p:nvPr/>
        </p:nvSpPr>
        <p:spPr>
          <a:xfrm>
            <a:off x="1142976" y="1571612"/>
            <a:ext cx="684076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sz="2400" b="1" dirty="0" smtClean="0">
                <a:solidFill>
                  <a:schemeClr val="accent3"/>
                </a:solidFill>
              </a:rPr>
              <a:t>Numero de secuencia </a:t>
            </a:r>
          </a:p>
          <a:p>
            <a:pPr algn="ctr"/>
            <a:r>
              <a:rPr lang="es-MX" sz="2400" b="1" dirty="0" smtClean="0">
                <a:solidFill>
                  <a:schemeClr val="accent3"/>
                </a:solidFill>
              </a:rPr>
              <a:t>La aclaración o definición </a:t>
            </a:r>
            <a:endParaRPr lang="es-MX" sz="2400" b="1" dirty="0">
              <a:solidFill>
                <a:schemeClr val="accent3"/>
              </a:solidFill>
            </a:endParaRPr>
          </a:p>
        </p:txBody>
      </p:sp>
      <p:sp>
        <p:nvSpPr>
          <p:cNvPr id="7" name="6 CuadroTexto"/>
          <p:cNvSpPr txBox="1"/>
          <p:nvPr/>
        </p:nvSpPr>
        <p:spPr>
          <a:xfrm>
            <a:off x="1619672" y="2500306"/>
            <a:ext cx="6452790" cy="2308324"/>
          </a:xfrm>
          <a:prstGeom prst="rect">
            <a:avLst/>
          </a:prstGeom>
          <a:noFill/>
        </p:spPr>
        <p:txBody>
          <a:bodyPr wrap="square" rtlCol="0">
            <a:spAutoFit/>
          </a:bodyPr>
          <a:lstStyle/>
          <a:p>
            <a:pPr algn="ctr"/>
            <a:r>
              <a:rPr lang="es-MX" sz="2400" dirty="0" smtClean="0">
                <a:solidFill>
                  <a:schemeClr val="accent3"/>
                </a:solidFill>
                <a:latin typeface="Arial" pitchFamily="34" charset="0"/>
                <a:cs typeface="Arial" pitchFamily="34" charset="0"/>
              </a:rPr>
              <a:t>El autor  alude a  la torre de babel, relación al mito de la creación</a:t>
            </a:r>
            <a:endParaRPr lang="es-MX" sz="2400" dirty="0">
              <a:solidFill>
                <a:schemeClr val="accent3"/>
              </a:solidFill>
              <a:latin typeface="Arial" pitchFamily="34" charset="0"/>
              <a:cs typeface="Arial" pitchFamily="34" charset="0"/>
            </a:endParaRPr>
          </a:p>
          <a:p>
            <a:pPr algn="ctr"/>
            <a:r>
              <a:rPr lang="es-MX" sz="2400" dirty="0" smtClean="0">
                <a:solidFill>
                  <a:schemeClr val="accent3"/>
                </a:solidFill>
                <a:latin typeface="Arial" pitchFamily="34" charset="0"/>
                <a:cs typeface="Arial" pitchFamily="34" charset="0"/>
              </a:rPr>
              <a:t>De las diversas lenguas  y que es derivado de la etimología de la palabra</a:t>
            </a:r>
          </a:p>
          <a:p>
            <a:pPr algn="ctr"/>
            <a:r>
              <a:rPr lang="es-MX" sz="2400" dirty="0" smtClean="0">
                <a:solidFill>
                  <a:schemeClr val="accent3"/>
                </a:solidFill>
                <a:latin typeface="Arial" pitchFamily="34" charset="0"/>
                <a:cs typeface="Arial" pitchFamily="34" charset="0"/>
              </a:rPr>
              <a:t>«babel»</a:t>
            </a:r>
            <a:r>
              <a:rPr lang="es-MX" sz="2400" dirty="0">
                <a:solidFill>
                  <a:schemeClr val="accent3"/>
                </a:solidFill>
                <a:latin typeface="Arial" pitchFamily="34" charset="0"/>
                <a:cs typeface="Arial" pitchFamily="34" charset="0"/>
              </a:rPr>
              <a:t> </a:t>
            </a:r>
            <a:r>
              <a:rPr lang="es-MX" sz="2400" dirty="0" smtClean="0">
                <a:solidFill>
                  <a:schemeClr val="accent3"/>
                </a:solidFill>
                <a:latin typeface="Arial" pitchFamily="34" charset="0"/>
                <a:cs typeface="Arial" pitchFamily="34" charset="0"/>
              </a:rPr>
              <a:t>que significa «puerta de Dios « ... El párrafo continua</a:t>
            </a:r>
          </a:p>
        </p:txBody>
      </p:sp>
    </p:spTree>
    <p:extLst>
      <p:ext uri="{BB962C8B-B14F-4D97-AF65-F5344CB8AC3E}">
        <p14:creationId xmlns="" xmlns:p14="http://schemas.microsoft.com/office/powerpoint/2010/main" val="780152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76672"/>
            <a:ext cx="7772400" cy="1470025"/>
          </a:xfrm>
        </p:spPr>
        <p:txBody>
          <a:bodyPr>
            <a:normAutofit/>
          </a:bodyPr>
          <a:lstStyle/>
          <a:p>
            <a:r>
              <a:rPr lang="es-ES" dirty="0" smtClean="0"/>
              <a:t>3-. NOTA DE REFERENCIA</a:t>
            </a:r>
            <a:endParaRPr lang="es-ES" dirty="0"/>
          </a:p>
        </p:txBody>
      </p:sp>
      <p:sp>
        <p:nvSpPr>
          <p:cNvPr id="3" name="2 Subtítulo"/>
          <p:cNvSpPr>
            <a:spLocks noGrp="1"/>
          </p:cNvSpPr>
          <p:nvPr>
            <p:ph type="subTitle" idx="1"/>
          </p:nvPr>
        </p:nvSpPr>
        <p:spPr>
          <a:xfrm>
            <a:off x="1043608" y="1844824"/>
            <a:ext cx="7632848" cy="3960440"/>
          </a:xfrm>
        </p:spPr>
        <p:txBody>
          <a:bodyPr>
            <a:normAutofit/>
          </a:bodyPr>
          <a:lstStyle/>
          <a:p>
            <a:pPr algn="l"/>
            <a:r>
              <a:rPr lang="es-ES" b="1" dirty="0" smtClean="0">
                <a:solidFill>
                  <a:schemeClr val="bg1"/>
                </a:solidFill>
              </a:rPr>
              <a:t>El autor hace referencia a otra del mismo texto, o otra obra como suplemento o ampliación de conocimiento. Recurra a las expresiones : “ver”, “véase” o a la abreviatura latina vid. (vide: véase).podemos encontrar otras abreviaturas “cfr.” o “cf.” (consultar o cotejar)</a:t>
            </a:r>
            <a:endParaRPr lang="es-ES"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500042"/>
            <a:ext cx="8229600" cy="4968552"/>
          </a:xfrm>
        </p:spPr>
        <p:txBody>
          <a:bodyPr>
            <a:normAutofit fontScale="77500" lnSpcReduction="20000"/>
          </a:bodyPr>
          <a:lstStyle/>
          <a:p>
            <a:pPr algn="just">
              <a:lnSpc>
                <a:spcPct val="160000"/>
              </a:lnSpc>
              <a:buNone/>
            </a:pPr>
            <a:r>
              <a:rPr lang="es-ES" dirty="0" smtClean="0"/>
              <a:t>    </a:t>
            </a:r>
            <a:r>
              <a:rPr lang="es-ES" dirty="0" smtClean="0">
                <a:solidFill>
                  <a:srgbClr val="002060"/>
                </a:solidFill>
                <a:latin typeface="Arial Rounded MT Bold" pitchFamily="34" charset="0"/>
              </a:rPr>
              <a:t>Las referencias bibliográficas constituyen listas de fuentes citadas o  consultadas por un autor en un trabajo. Se pueden distinguir las citas bibliográficas (a veces también denominadas referencias bibliográficas) de la bibliografía propiamente dicha. Las primeras son una variedad de las notas y remiten al texto original del que se extrajo lo citado. Suelen aparecer en el texto mismo o a pie de página. “</a:t>
            </a:r>
            <a:r>
              <a:rPr lang="es-ES" b="1" dirty="0" smtClean="0">
                <a:solidFill>
                  <a:srgbClr val="002060"/>
                </a:solidFill>
                <a:latin typeface="Arial Rounded MT Bold" pitchFamily="34" charset="0"/>
              </a:rPr>
              <a:t>EPRI”</a:t>
            </a:r>
            <a:r>
              <a:rPr lang="es-ES" dirty="0" smtClean="0">
                <a:solidFill>
                  <a:srgbClr val="002060"/>
                </a:solidFill>
                <a:latin typeface="Arial Rounded MT Bold" pitchFamily="34" charset="0"/>
              </a:rPr>
              <a:t> (en español: "</a:t>
            </a:r>
            <a:r>
              <a:rPr lang="es-ES" i="1" dirty="0" smtClean="0">
                <a:solidFill>
                  <a:srgbClr val="002060"/>
                </a:solidFill>
                <a:latin typeface="Arial Rounded MT Bold" pitchFamily="34" charset="0"/>
              </a:rPr>
              <a:t>Instituto de Investigación de Potencia Eléctrica</a:t>
            </a:r>
            <a:r>
              <a:rPr lang="es-ES" dirty="0" smtClean="0">
                <a:solidFill>
                  <a:srgbClr val="002060"/>
                </a:solidFill>
                <a:latin typeface="Arial Rounded MT Bold" pitchFamily="34" charset="0"/>
              </a:rPr>
              <a:t>") en el que se determinan las normas textuales, para evitar malos entendidos o confusiones con el lector</a:t>
            </a:r>
            <a:r>
              <a:rPr lang="es-ES" dirty="0" smtClean="0"/>
              <a:t>.</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tx1"/>
                </a:solidFill>
              </a:rPr>
              <a:t>EJEMPLOS DE NOTAS DE REFERENCIAS</a:t>
            </a:r>
            <a:r>
              <a:rPr lang="es-ES" dirty="0" smtClean="0"/>
              <a:t>:</a:t>
            </a:r>
            <a:endParaRPr lang="es-ES" dirty="0"/>
          </a:p>
        </p:txBody>
      </p:sp>
      <p:sp>
        <p:nvSpPr>
          <p:cNvPr id="3" name="2 Marcador de contenido"/>
          <p:cNvSpPr>
            <a:spLocks noGrp="1"/>
          </p:cNvSpPr>
          <p:nvPr>
            <p:ph idx="1"/>
          </p:nvPr>
        </p:nvSpPr>
        <p:spPr/>
        <p:txBody>
          <a:bodyPr>
            <a:normAutofit/>
          </a:bodyPr>
          <a:lstStyle/>
          <a:p>
            <a:r>
              <a:rPr lang="es-ES" dirty="0" smtClean="0">
                <a:solidFill>
                  <a:srgbClr val="002060"/>
                </a:solidFill>
              </a:rPr>
              <a:t>El concepto de habilidad proviene del término latino </a:t>
            </a:r>
            <a:r>
              <a:rPr lang="es-ES" i="1" dirty="0" smtClean="0">
                <a:solidFill>
                  <a:srgbClr val="002060"/>
                </a:solidFill>
              </a:rPr>
              <a:t>habilitas</a:t>
            </a:r>
            <a:r>
              <a:rPr lang="es-ES" dirty="0" smtClean="0">
                <a:solidFill>
                  <a:srgbClr val="002060"/>
                </a:solidFill>
              </a:rPr>
              <a:t> y hace referencia a la capacidad y disposición para algo. Según detalla el diccionario </a:t>
            </a:r>
            <a:r>
              <a:rPr lang="es-ES" b="1" dirty="0" smtClean="0">
                <a:solidFill>
                  <a:srgbClr val="002060"/>
                </a:solidFill>
              </a:rPr>
              <a:t>ver</a:t>
            </a:r>
            <a:r>
              <a:rPr lang="es-ES" dirty="0" smtClean="0">
                <a:solidFill>
                  <a:srgbClr val="002060"/>
                </a:solidFill>
              </a:rPr>
              <a:t>: </a:t>
            </a:r>
            <a:r>
              <a:rPr lang="es-ES" b="1" dirty="0" smtClean="0">
                <a:solidFill>
                  <a:srgbClr val="002060"/>
                </a:solidFill>
                <a:hlinkClick r:id="rId2"/>
              </a:rPr>
              <a:t>Real Academia Española (RAE)</a:t>
            </a:r>
            <a:r>
              <a:rPr lang="es-ES" dirty="0">
                <a:solidFill>
                  <a:srgbClr val="002060"/>
                </a:solidFill>
              </a:rPr>
              <a:t>.</a:t>
            </a:r>
            <a:r>
              <a:rPr lang="es-ES" dirty="0" smtClean="0">
                <a:solidFill>
                  <a:srgbClr val="002060"/>
                </a:solidFill>
              </a:rPr>
              <a:t> </a:t>
            </a:r>
          </a:p>
          <a:p>
            <a:r>
              <a:rPr lang="es-ES" b="1" dirty="0" smtClean="0">
                <a:solidFill>
                  <a:srgbClr val="002060"/>
                </a:solidFill>
              </a:rPr>
              <a:t> véase</a:t>
            </a:r>
            <a:r>
              <a:rPr lang="es-ES" dirty="0" smtClean="0">
                <a:solidFill>
                  <a:srgbClr val="002060"/>
                </a:solidFill>
              </a:rPr>
              <a:t>: </a:t>
            </a:r>
            <a:r>
              <a:rPr lang="es-ES" dirty="0" smtClean="0">
                <a:solidFill>
                  <a:srgbClr val="002060"/>
                </a:solidFill>
                <a:hlinkClick r:id="rId3" tooltip="Portal:Lingüística"/>
              </a:rPr>
              <a:t>Portal: Lingüística</a:t>
            </a:r>
            <a:r>
              <a:rPr lang="es-ES" dirty="0" smtClean="0">
                <a:solidFill>
                  <a:srgbClr val="002060"/>
                </a:solidFill>
              </a:rPr>
              <a:t>. Contenido relacionado con </a:t>
            </a:r>
            <a:r>
              <a:rPr lang="es-ES" b="1" dirty="0" smtClean="0">
                <a:solidFill>
                  <a:srgbClr val="002060"/>
                </a:solidFill>
                <a:hlinkClick r:id="rId4" tooltip="Lingüística"/>
              </a:rPr>
              <a:t>Lingüística</a:t>
            </a:r>
            <a:r>
              <a:rPr lang="es-ES" dirty="0" smtClean="0">
                <a:solidFill>
                  <a:srgbClr val="002060"/>
                </a:solidFill>
              </a:rPr>
              <a:t>.</a:t>
            </a:r>
          </a:p>
          <a:p>
            <a:r>
              <a:rPr lang="es-ES" b="1" dirty="0" smtClean="0">
                <a:solidFill>
                  <a:srgbClr val="002060"/>
                </a:solidFill>
              </a:rPr>
              <a:t>Véase</a:t>
            </a:r>
            <a:r>
              <a:rPr lang="es-ES" dirty="0" smtClean="0">
                <a:solidFill>
                  <a:srgbClr val="002060"/>
                </a:solidFill>
              </a:rPr>
              <a:t> la sección 2 de Shaver, Robert, «</a:t>
            </a:r>
            <a:r>
              <a:rPr lang="es-ES" dirty="0" err="1" smtClean="0">
                <a:solidFill>
                  <a:srgbClr val="002060"/>
                </a:solidFill>
                <a:hlinkClick r:id="rId5"/>
              </a:rPr>
              <a:t>Egoism</a:t>
            </a:r>
            <a:r>
              <a:rPr lang="es-ES" dirty="0" smtClean="0">
                <a:solidFill>
                  <a:srgbClr val="002060"/>
                </a:solidFill>
              </a:rPr>
              <a:t>», en Edward N. Zalta </a:t>
            </a:r>
            <a:r>
              <a:rPr lang="es-ES" dirty="0">
                <a:solidFill>
                  <a:srgbClr val="002060"/>
                </a:solidFill>
              </a:rPr>
              <a:t>(en </a:t>
            </a:r>
            <a:r>
              <a:rPr lang="es-ES" dirty="0" smtClean="0">
                <a:solidFill>
                  <a:srgbClr val="002060"/>
                </a:solidFill>
              </a:rPr>
              <a:t>inglés</a:t>
            </a:r>
            <a:r>
              <a:rPr lang="es-ES" dirty="0" smtClean="0"/>
              <a:t>)”egoísmo”.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68560" y="2924944"/>
            <a:ext cx="3600400" cy="1440160"/>
          </a:xfrm>
          <a:prstGeom prst="roundRect">
            <a:avLst/>
          </a:prstGeom>
          <a:solidFill>
            <a:schemeClr val="accent1">
              <a:lumMod val="75000"/>
            </a:schemeClr>
          </a:solidFill>
          <a:ln>
            <a:solidFill>
              <a:srgbClr val="FF0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anUp">
              <a:avLst/>
            </a:prstTxWarp>
          </a:bodyPr>
          <a:lstStyle/>
          <a:p>
            <a:pPr algn="ctr"/>
            <a:r>
              <a:rPr lang="es-ES" sz="2800" dirty="0" smtClean="0">
                <a:solidFill>
                  <a:srgbClr val="FFFF00"/>
                </a:solidFill>
              </a:rPr>
              <a:t>SISTEMA HARDVARD</a:t>
            </a:r>
            <a:endParaRPr lang="es-ES" sz="2800" dirty="0">
              <a:solidFill>
                <a:srgbClr val="FFFF00"/>
              </a:solidFill>
            </a:endParaRPr>
          </a:p>
        </p:txBody>
      </p:sp>
      <p:sp>
        <p:nvSpPr>
          <p:cNvPr id="6" name="5 Elipse"/>
          <p:cNvSpPr/>
          <p:nvPr/>
        </p:nvSpPr>
        <p:spPr>
          <a:xfrm>
            <a:off x="5364088" y="0"/>
            <a:ext cx="3456384" cy="3384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 el conjunto de pasos ordenados que deben seguir para lograr  elaborar algo bien estructurado</a:t>
            </a:r>
            <a:endParaRPr lang="es-ES" dirty="0"/>
          </a:p>
        </p:txBody>
      </p:sp>
      <p:sp>
        <p:nvSpPr>
          <p:cNvPr id="7" name="6 Elipse"/>
          <p:cNvSpPr/>
          <p:nvPr/>
        </p:nvSpPr>
        <p:spPr>
          <a:xfrm>
            <a:off x="5940152" y="3833664"/>
            <a:ext cx="2808312" cy="3024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Forma abreviada de la referencia bibliográfica</a:t>
            </a:r>
            <a:endParaRPr lang="es-E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800" decel="100000"/>
                                        <p:tgtEl>
                                          <p:spTgt spid="7"/>
                                        </p:tgtEl>
                                      </p:cBhvr>
                                    </p:animEffect>
                                    <p:anim calcmode="lin" valueType="num">
                                      <p:cBhvr>
                                        <p:cTn id="18" dur="800" decel="100000" fill="hold"/>
                                        <p:tgtEl>
                                          <p:spTgt spid="7"/>
                                        </p:tgtEl>
                                        <p:attrNameLst>
                                          <p:attrName>style.rotation</p:attrName>
                                        </p:attrNameLst>
                                      </p:cBhvr>
                                      <p:tavLst>
                                        <p:tav tm="0">
                                          <p:val>
                                            <p:fltVal val="-90"/>
                                          </p:val>
                                        </p:tav>
                                        <p:tav tm="100000">
                                          <p:val>
                                            <p:fltVal val="0"/>
                                          </p:val>
                                        </p:tav>
                                      </p:tavLst>
                                    </p:anim>
                                    <p:anim calcmode="lin" valueType="num">
                                      <p:cBhvr>
                                        <p:cTn id="19" dur="800" decel="100000" fill="hold"/>
                                        <p:tgtEl>
                                          <p:spTgt spid="7"/>
                                        </p:tgtEl>
                                        <p:attrNameLst>
                                          <p:attrName>ppt_x</p:attrName>
                                        </p:attrNameLst>
                                      </p:cBhvr>
                                      <p:tavLst>
                                        <p:tav tm="0">
                                          <p:val>
                                            <p:strVal val="#ppt_x+0.4"/>
                                          </p:val>
                                        </p:tav>
                                        <p:tav tm="100000">
                                          <p:val>
                                            <p:strVal val="#ppt_x-0.05"/>
                                          </p:val>
                                        </p:tav>
                                      </p:tavLst>
                                    </p:anim>
                                    <p:anim calcmode="lin" valueType="num">
                                      <p:cBhvr>
                                        <p:cTn id="20" dur="800" decel="100000" fill="hold"/>
                                        <p:tgtEl>
                                          <p:spTgt spid="7"/>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635896" y="620688"/>
            <a:ext cx="4572000" cy="4832092"/>
          </a:xfrm>
          <a:prstGeom prst="rect">
            <a:avLst/>
          </a:prstGeom>
        </p:spPr>
        <p:txBody>
          <a:bodyPr>
            <a:spAutoFit/>
          </a:bodyPr>
          <a:lstStyle/>
          <a:p>
            <a:pPr algn="just"/>
            <a:r>
              <a:rPr lang="es-ES" sz="2800" dirty="0" smtClean="0">
                <a:solidFill>
                  <a:srgbClr val="002060"/>
                </a:solidFill>
              </a:rPr>
              <a:t>La finalidad de trabajar con el Sistema Harvard además de facilitar la redacción de escritos académicos y o científicos, brinda al lector información precisa que le permita ubicar las obras empleadas durante la elaboración de esos escritos.</a:t>
            </a:r>
            <a:br>
              <a:rPr lang="es-ES" sz="2800" dirty="0" smtClean="0">
                <a:solidFill>
                  <a:srgbClr val="002060"/>
                </a:solidFill>
              </a:rPr>
            </a:br>
            <a:r>
              <a:rPr lang="es-ES" sz="2800" dirty="0" smtClean="0">
                <a:solidFill>
                  <a:srgbClr val="002060"/>
                </a:solidFill>
              </a:rPr>
              <a:t/>
            </a:r>
            <a:br>
              <a:rPr lang="es-ES" sz="2800" dirty="0" smtClean="0">
                <a:solidFill>
                  <a:srgbClr val="002060"/>
                </a:solidFill>
              </a:rPr>
            </a:br>
            <a:endParaRPr lang="es-ES" sz="2800" dirty="0">
              <a:solidFill>
                <a:srgbClr val="002060"/>
              </a:solidFill>
            </a:endParaRPr>
          </a:p>
        </p:txBody>
      </p:sp>
      <p:pic>
        <p:nvPicPr>
          <p:cNvPr id="1026" name="Picture 2" descr="C:\Archivos de programa\Microsoft Office\MEDIA\CAGCAT10\j0233018.wmf"/>
          <p:cNvPicPr>
            <a:picLocks noChangeAspect="1" noChangeArrowheads="1"/>
          </p:cNvPicPr>
          <p:nvPr/>
        </p:nvPicPr>
        <p:blipFill>
          <a:blip r:embed="rId2" cstate="print"/>
          <a:srcRect/>
          <a:stretch>
            <a:fillRect/>
          </a:stretch>
        </p:blipFill>
        <p:spPr bwMode="auto">
          <a:xfrm>
            <a:off x="395536" y="3789040"/>
            <a:ext cx="2574202" cy="26149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
                                        <p:tgtEl>
                                          <p:spTgt spid="1026"/>
                                        </p:tgtEl>
                                      </p:cBhvr>
                                    </p:animEffect>
                                    <p:anim calcmode="lin" valueType="num">
                                      <p:cBhvr>
                                        <p:cTn id="8" dur="400" fill="hold"/>
                                        <p:tgtEl>
                                          <p:spTgt spid="1026"/>
                                        </p:tgtEl>
                                        <p:attrNameLst>
                                          <p:attrName>ppt_x</p:attrName>
                                        </p:attrNameLst>
                                      </p:cBhvr>
                                      <p:tavLst>
                                        <p:tav tm="0">
                                          <p:val>
                                            <p:strVal val="#ppt_x"/>
                                          </p:val>
                                        </p:tav>
                                        <p:tav tm="100000">
                                          <p:val>
                                            <p:strVal val="#ppt_x"/>
                                          </p:val>
                                        </p:tav>
                                      </p:tavLst>
                                    </p:anim>
                                    <p:anim calcmode="lin" valueType="num">
                                      <p:cBhvr>
                                        <p:cTn id="9" dur="400" fill="hold"/>
                                        <p:tgtEl>
                                          <p:spTgt spid="102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9"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redondeado"/>
          <p:cNvSpPr/>
          <p:nvPr/>
        </p:nvSpPr>
        <p:spPr>
          <a:xfrm rot="10800000" flipV="1">
            <a:off x="0" y="0"/>
            <a:ext cx="7056784"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389" name="Rectangle 5"/>
          <p:cNvSpPr>
            <a:spLocks noChangeArrowheads="1"/>
          </p:cNvSpPr>
          <p:nvPr/>
        </p:nvSpPr>
        <p:spPr bwMode="auto">
          <a:xfrm>
            <a:off x="1571604" y="1643050"/>
            <a:ext cx="422102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u="sng" strike="noStrike" cap="none" normalizeH="0" baseline="0" dirty="0" smtClean="0">
                <a:ln>
                  <a:noFill/>
                </a:ln>
                <a:effectLst/>
                <a:latin typeface="Arial" pitchFamily="34" charset="0"/>
                <a:ea typeface="Calibri" pitchFamily="34" charset="0"/>
                <a:cs typeface="Arial" pitchFamily="34" charset="0"/>
              </a:rPr>
              <a:t>referencias dentro del texto</a:t>
            </a:r>
            <a:endParaRPr kumimoji="0" lang="es-ES" sz="2400" b="1" u="sng" strike="noStrike" cap="none" normalizeH="0" baseline="0" dirty="0" smtClean="0">
              <a:ln>
                <a:noFill/>
              </a:ln>
              <a:effectLst/>
              <a:latin typeface="Arial" pitchFamily="34" charset="0"/>
              <a:cs typeface="Arial" pitchFamily="34" charset="0"/>
            </a:endParaRPr>
          </a:p>
        </p:txBody>
      </p:sp>
      <p:sp>
        <p:nvSpPr>
          <p:cNvPr id="16390" name="Rectangle 6"/>
          <p:cNvSpPr>
            <a:spLocks noChangeArrowheads="1"/>
          </p:cNvSpPr>
          <p:nvPr/>
        </p:nvSpPr>
        <p:spPr bwMode="auto">
          <a:xfrm>
            <a:off x="1357290" y="4286256"/>
            <a:ext cx="5976664"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En el caso de obras colectivas que cuentan con la colaboraci</a:t>
            </a:r>
            <a:r>
              <a:rPr kumimoji="0" lang="es-ES" sz="20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0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 de varios autores y ninguno de ellos juega un papel predominante, el nombre del autor es sustituido por el t</a:t>
            </a:r>
            <a:r>
              <a:rPr kumimoji="0" lang="es-ES" sz="2000" b="0" i="0" u="none" strike="noStrike" cap="none" normalizeH="0" baseline="0" dirty="0" smtClean="0">
                <a:ln>
                  <a:noFill/>
                </a:ln>
                <a:solidFill>
                  <a:srgbClr val="002060"/>
                </a:solidFill>
                <a:effectLst/>
                <a:latin typeface="Calibri"/>
                <a:ea typeface="Calibri" pitchFamily="34" charset="0"/>
                <a:cs typeface="Arial" pitchFamily="34" charset="0"/>
              </a:rPr>
              <a:t>í</a:t>
            </a:r>
            <a:r>
              <a:rPr kumimoji="0" lang="es-ES" sz="20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tulo de la obra.</a:t>
            </a:r>
            <a:endParaRPr kumimoji="0" lang="es-ES" sz="2000" b="0" i="0" u="none" strike="noStrike" cap="none" normalizeH="0" baseline="0" dirty="0" smtClean="0">
              <a:ln>
                <a:noFill/>
              </a:ln>
              <a:solidFill>
                <a:srgbClr val="00206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Ejemplo 1:</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2000" dirty="0" smtClean="0">
              <a:solidFill>
                <a:schemeClr val="bg1"/>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16391" name="Rectangle 7"/>
          <p:cNvSpPr>
            <a:spLocks noChangeArrowheads="1"/>
          </p:cNvSpPr>
          <p:nvPr/>
        </p:nvSpPr>
        <p:spPr bwMode="auto">
          <a:xfrm>
            <a:off x="642910" y="2143116"/>
            <a:ext cx="70922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La teor</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í</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a de la informaci</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 se ocup</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ú</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nicamente del fen</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meno de la transmisi</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 dejando de lado el problema de la comprensi</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 de la informaci</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 (Enciclopedia Brit</a:t>
            </a:r>
            <a:r>
              <a:rPr kumimoji="0" lang="es-ES" sz="2400" b="0" i="0" u="none" strike="noStrike" cap="none" normalizeH="0" baseline="0" dirty="0" smtClean="0">
                <a:ln>
                  <a:noFill/>
                </a:ln>
                <a:solidFill>
                  <a:srgbClr val="002060"/>
                </a:solidFill>
                <a:effectLst/>
                <a:latin typeface="Calibri"/>
                <a:ea typeface="Calibri" pitchFamily="34" charset="0"/>
                <a:cs typeface="Arial" pitchFamily="34" charset="0"/>
              </a:rPr>
              <a:t>á</a:t>
            </a:r>
            <a:r>
              <a:rPr kumimoji="0" lang="es-ES" sz="2400" b="0" i="0" u="none" strike="noStrike" cap="none" normalizeH="0" baseline="0" dirty="0" smtClean="0">
                <a:ln>
                  <a:noFill/>
                </a:ln>
                <a:solidFill>
                  <a:srgbClr val="002060"/>
                </a:solidFill>
                <a:effectLst/>
                <a:latin typeface="Arial" pitchFamily="34" charset="0"/>
                <a:ea typeface="Calibri" pitchFamily="34" charset="0"/>
                <a:cs typeface="Arial" pitchFamily="34" charset="0"/>
              </a:rPr>
              <a:t>nica, 1998)z</a:t>
            </a:r>
            <a:endParaRPr kumimoji="0" lang="es-ES" sz="2400" b="0" i="0" u="none" strike="noStrike" cap="none" normalizeH="0" baseline="0" dirty="0" smtClean="0">
              <a:ln>
                <a:noFill/>
              </a:ln>
              <a:solidFill>
                <a:srgbClr val="002060"/>
              </a:solidFill>
              <a:effectLst/>
              <a:latin typeface="Arial" pitchFamily="34" charset="0"/>
            </a:endParaRPr>
          </a:p>
        </p:txBody>
      </p:sp>
      <p:sp>
        <p:nvSpPr>
          <p:cNvPr id="19" name="18 CuadroTexto"/>
          <p:cNvSpPr txBox="1"/>
          <p:nvPr/>
        </p:nvSpPr>
        <p:spPr>
          <a:xfrm>
            <a:off x="0" y="0"/>
            <a:ext cx="6643702" cy="1200329"/>
          </a:xfrm>
          <a:prstGeom prst="rect">
            <a:avLst/>
          </a:prstGeom>
          <a:noFill/>
          <a:scene3d>
            <a:camera prst="orthographicFront"/>
            <a:lightRig rig="threePt" dir="t"/>
          </a:scene3d>
          <a:sp3d>
            <a:bevelB prst="angle"/>
          </a:sp3d>
        </p:spPr>
        <p:txBody>
          <a:bodyPr wrap="square" rtlCol="0">
            <a:spAutoFit/>
          </a:bodyPr>
          <a:lstStyle/>
          <a:p>
            <a:pPr algn="ctr"/>
            <a:r>
              <a:rPr lang="es-ES" sz="2400" b="1" dirty="0" smtClean="0">
                <a:solidFill>
                  <a:schemeClr val="bg1"/>
                </a:solidFill>
              </a:rPr>
              <a:t>A continuación se presenta la forma de emplear el sistema</a:t>
            </a:r>
          </a:p>
          <a:p>
            <a:pPr algn="ctr"/>
            <a:r>
              <a:rPr lang="es-ES" sz="2400" b="1" dirty="0" smtClean="0">
                <a:solidFill>
                  <a:schemeClr val="bg1"/>
                </a:solidFill>
              </a:rPr>
              <a:t>En los casos mas frecuentes</a:t>
            </a:r>
            <a:endParaRPr lang="es-E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p:cTn id="7" dur="500" decel="50000" fill="hold">
                                          <p:stCondLst>
                                            <p:cond delay="0"/>
                                          </p:stCondLst>
                                        </p:cTn>
                                        <p:tgtEl>
                                          <p:spTgt spid="16389">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6389">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389">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6389">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389">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389">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389">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38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16390">
                                            <p:txEl>
                                              <p:pRg st="0" end="0"/>
                                            </p:txEl>
                                          </p:spTgt>
                                        </p:tgtEl>
                                        <p:attrNameLst>
                                          <p:attrName>style.visibility</p:attrName>
                                        </p:attrNameLst>
                                      </p:cBhvr>
                                      <p:to>
                                        <p:strVal val="visible"/>
                                      </p:to>
                                    </p:set>
                                    <p:anim calcmode="lin" valueType="num">
                                      <p:cBhvr>
                                        <p:cTn id="19" dur="500" decel="50000" fill="hold">
                                          <p:stCondLst>
                                            <p:cond delay="0"/>
                                          </p:stCondLst>
                                        </p:cTn>
                                        <p:tgtEl>
                                          <p:spTgt spid="16390">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6390">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6390">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16390">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6390">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6390">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6390">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6390">
                                            <p:txEl>
                                              <p:pRg st="0" end="0"/>
                                            </p:txEl>
                                          </p:spTgt>
                                        </p:tgtEl>
                                      </p:cBhvr>
                                    </p:animEffect>
                                  </p:childTnLst>
                                </p:cTn>
                              </p:par>
                              <p:par>
                                <p:cTn id="27" presetID="25" presetClass="entr" presetSubtype="0" fill="hold" nodeType="withEffect">
                                  <p:stCondLst>
                                    <p:cond delay="0"/>
                                  </p:stCondLst>
                                  <p:childTnLst>
                                    <p:set>
                                      <p:cBhvr>
                                        <p:cTn id="28" dur="1" fill="hold">
                                          <p:stCondLst>
                                            <p:cond delay="0"/>
                                          </p:stCondLst>
                                        </p:cTn>
                                        <p:tgtEl>
                                          <p:spTgt spid="16390">
                                            <p:txEl>
                                              <p:pRg st="1" end="1"/>
                                            </p:txEl>
                                          </p:spTgt>
                                        </p:tgtEl>
                                        <p:attrNameLst>
                                          <p:attrName>style.visibility</p:attrName>
                                        </p:attrNameLst>
                                      </p:cBhvr>
                                      <p:to>
                                        <p:strVal val="visible"/>
                                      </p:to>
                                    </p:set>
                                    <p:anim calcmode="lin" valueType="num">
                                      <p:cBhvr>
                                        <p:cTn id="29" dur="500" decel="50000" fill="hold">
                                          <p:stCondLst>
                                            <p:cond delay="0"/>
                                          </p:stCondLst>
                                        </p:cTn>
                                        <p:tgtEl>
                                          <p:spTgt spid="16390">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6390">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6390">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16390">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6390">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6390">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6390">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639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xit" presetSubtype="10" fill="hold" grpId="0" nodeType="clickEffect">
                                  <p:stCondLst>
                                    <p:cond delay="0"/>
                                  </p:stCondLst>
                                  <p:childTnLst>
                                    <p:animEffect transition="out" filter="checkerboard(across)">
                                      <p:cBhvr>
                                        <p:cTn id="40" dur="500"/>
                                        <p:tgtEl>
                                          <p:spTgt spid="16390">
                                            <p:txEl>
                                              <p:pRg st="0" end="0"/>
                                            </p:txEl>
                                          </p:spTgt>
                                        </p:tgtEl>
                                      </p:cBhvr>
                                    </p:animEffect>
                                    <p:set>
                                      <p:cBhvr>
                                        <p:cTn id="41" dur="1" fill="hold">
                                          <p:stCondLst>
                                            <p:cond delay="499"/>
                                          </p:stCondLst>
                                        </p:cTn>
                                        <p:tgtEl>
                                          <p:spTgt spid="16390">
                                            <p:txEl>
                                              <p:pRg st="0" end="0"/>
                                            </p:txEl>
                                          </p:spTgt>
                                        </p:tgtEl>
                                        <p:attrNameLst>
                                          <p:attrName>style.visibility</p:attrName>
                                        </p:attrNameLst>
                                      </p:cBhvr>
                                      <p:to>
                                        <p:strVal val="hidden"/>
                                      </p:to>
                                    </p:set>
                                  </p:childTnLst>
                                </p:cTn>
                              </p:par>
                              <p:par>
                                <p:cTn id="42" presetID="5" presetClass="exit" presetSubtype="10" fill="hold" grpId="0" nodeType="withEffect">
                                  <p:stCondLst>
                                    <p:cond delay="0"/>
                                  </p:stCondLst>
                                  <p:childTnLst>
                                    <p:animEffect transition="out" filter="checkerboard(across)">
                                      <p:cBhvr>
                                        <p:cTn id="43" dur="500"/>
                                        <p:tgtEl>
                                          <p:spTgt spid="16390">
                                            <p:txEl>
                                              <p:pRg st="1" end="1"/>
                                            </p:txEl>
                                          </p:spTgt>
                                        </p:tgtEl>
                                      </p:cBhvr>
                                    </p:animEffect>
                                    <p:set>
                                      <p:cBhvr>
                                        <p:cTn id="44" dur="1" fill="hold">
                                          <p:stCondLst>
                                            <p:cond delay="499"/>
                                          </p:stCondLst>
                                        </p:cTn>
                                        <p:tgtEl>
                                          <p:spTgt spid="16390">
                                            <p:txEl>
                                              <p:pRg st="1" end="1"/>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16391">
                                            <p:txEl>
                                              <p:pRg st="0" end="0"/>
                                            </p:txEl>
                                          </p:spTgt>
                                        </p:tgtEl>
                                        <p:attrNameLst>
                                          <p:attrName>style.visibility</p:attrName>
                                        </p:attrNameLst>
                                      </p:cBhvr>
                                      <p:to>
                                        <p:strVal val="visible"/>
                                      </p:to>
                                    </p:set>
                                    <p:anim calcmode="lin" valueType="num">
                                      <p:cBhvr>
                                        <p:cTn id="49" dur="500" decel="50000" fill="hold">
                                          <p:stCondLst>
                                            <p:cond delay="0"/>
                                          </p:stCondLst>
                                        </p:cTn>
                                        <p:tgtEl>
                                          <p:spTgt spid="16391">
                                            <p:txEl>
                                              <p:pRg st="0" end="0"/>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16391">
                                            <p:txEl>
                                              <p:pRg st="0" end="0"/>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16391">
                                            <p:txEl>
                                              <p:pRg st="0" end="0"/>
                                            </p:txEl>
                                          </p:spTgt>
                                        </p:tgtEl>
                                        <p:attrNameLst>
                                          <p:attrName>ppt_w</p:attrName>
                                        </p:attrNameLst>
                                      </p:cBhvr>
                                      <p:tavLst>
                                        <p:tav tm="0">
                                          <p:val>
                                            <p:strVal val="#ppt_w*.05"/>
                                          </p:val>
                                        </p:tav>
                                        <p:tav tm="100000">
                                          <p:val>
                                            <p:strVal val="#ppt_w"/>
                                          </p:val>
                                        </p:tav>
                                      </p:tavLst>
                                    </p:anim>
                                    <p:anim calcmode="lin" valueType="num">
                                      <p:cBhvr>
                                        <p:cTn id="52" dur="1000" fill="hold"/>
                                        <p:tgtEl>
                                          <p:spTgt spid="16391">
                                            <p:txEl>
                                              <p:pRg st="0" end="0"/>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16391">
                                            <p:txEl>
                                              <p:pRg st="0" end="0"/>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16391">
                                            <p:txEl>
                                              <p:pRg st="0" end="0"/>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16391">
                                            <p:txEl>
                                              <p:pRg st="0" end="0"/>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16391">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1" nodeType="clickEffect">
                                  <p:stCondLst>
                                    <p:cond delay="0"/>
                                  </p:stCondLst>
                                  <p:childTnLst>
                                    <p:set>
                                      <p:cBhvr>
                                        <p:cTn id="60" dur="1" fill="hold">
                                          <p:stCondLst>
                                            <p:cond delay="0"/>
                                          </p:stCondLst>
                                        </p:cTn>
                                        <p:tgtEl>
                                          <p:spTgt spid="16390">
                                            <p:txEl>
                                              <p:pRg st="0" end="0"/>
                                            </p:txEl>
                                          </p:spTgt>
                                        </p:tgtEl>
                                        <p:attrNameLst>
                                          <p:attrName>style.visibility</p:attrName>
                                        </p:attrNameLst>
                                      </p:cBhvr>
                                      <p:to>
                                        <p:strVal val="visible"/>
                                      </p:to>
                                    </p:set>
                                    <p:animEffect transition="in" filter="diamond(in)">
                                      <p:cBhvr>
                                        <p:cTn id="61" dur="2000"/>
                                        <p:tgtEl>
                                          <p:spTgt spid="16390">
                                            <p:txEl>
                                              <p:pRg st="0" end="0"/>
                                            </p:txEl>
                                          </p:spTgt>
                                        </p:tgtEl>
                                      </p:cBhvr>
                                    </p:animEffect>
                                  </p:childTnLst>
                                </p:cTn>
                              </p:par>
                              <p:par>
                                <p:cTn id="62" presetID="8" presetClass="entr" presetSubtype="16" fill="hold" grpId="1" nodeType="withEffect">
                                  <p:stCondLst>
                                    <p:cond delay="0"/>
                                  </p:stCondLst>
                                  <p:childTnLst>
                                    <p:set>
                                      <p:cBhvr>
                                        <p:cTn id="63" dur="1" fill="hold">
                                          <p:stCondLst>
                                            <p:cond delay="0"/>
                                          </p:stCondLst>
                                        </p:cTn>
                                        <p:tgtEl>
                                          <p:spTgt spid="16390">
                                            <p:txEl>
                                              <p:pRg st="1" end="1"/>
                                            </p:txEl>
                                          </p:spTgt>
                                        </p:tgtEl>
                                        <p:attrNameLst>
                                          <p:attrName>style.visibility</p:attrName>
                                        </p:attrNameLst>
                                      </p:cBhvr>
                                      <p:to>
                                        <p:strVal val="visible"/>
                                      </p:to>
                                    </p:set>
                                    <p:animEffect transition="in" filter="diamond(in)">
                                      <p:cBhvr>
                                        <p:cTn id="64" dur="2000"/>
                                        <p:tgtEl>
                                          <p:spTgt spid="16390">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grpId="0" nodeType="clickEffect">
                                  <p:stCondLst>
                                    <p:cond delay="0"/>
                                  </p:stCondLst>
                                  <p:childTnLst>
                                    <p:set>
                                      <p:cBhvr>
                                        <p:cTn id="68" dur="1" fill="hold">
                                          <p:stCondLst>
                                            <p:cond delay="0"/>
                                          </p:stCondLst>
                                        </p:cTn>
                                        <p:tgtEl>
                                          <p:spTgt spid="16391">
                                            <p:txEl>
                                              <p:pRg st="0" end="0"/>
                                            </p:txEl>
                                          </p:spTgt>
                                        </p:tgtEl>
                                        <p:attrNameLst>
                                          <p:attrName>style.visibility</p:attrName>
                                        </p:attrNameLst>
                                      </p:cBhvr>
                                      <p:to>
                                        <p:strVal val="visible"/>
                                      </p:to>
                                    </p:set>
                                    <p:animEffect transition="in" filter="diamond(in)">
                                      <p:cBhvr>
                                        <p:cTn id="69" dur="2000"/>
                                        <p:tgtEl>
                                          <p:spTgt spid="163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allAtOnce"/>
      <p:bldP spid="16390" grpId="1" build="allAtOnce"/>
      <p:bldP spid="16391"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724128" y="2420888"/>
            <a:ext cx="2167581" cy="584775"/>
          </a:xfrm>
          <a:prstGeom prst="rect">
            <a:avLst/>
          </a:prstGeom>
        </p:spPr>
        <p:txBody>
          <a:bodyPr wrap="none">
            <a:spAutoFit/>
          </a:bodyPr>
          <a:lstStyle/>
          <a:p>
            <a:r>
              <a:rPr lang="es-ES" sz="3200" b="1" dirty="0" smtClean="0">
                <a:solidFill>
                  <a:srgbClr val="002060"/>
                </a:solidFill>
                <a:latin typeface="Arial" pitchFamily="34" charset="0"/>
                <a:cs typeface="Arial" pitchFamily="34" charset="0"/>
              </a:rPr>
              <a:t>Paráfrasis</a:t>
            </a:r>
            <a:endParaRPr lang="es-ES" sz="3200" b="1" dirty="0">
              <a:solidFill>
                <a:srgbClr val="002060"/>
              </a:solidFill>
              <a:latin typeface="Arial" pitchFamily="34" charset="0"/>
              <a:cs typeface="Arial" pitchFamily="34" charset="0"/>
            </a:endParaRPr>
          </a:p>
        </p:txBody>
      </p:sp>
      <p:sp>
        <p:nvSpPr>
          <p:cNvPr id="2052" name="Rectangle 4"/>
          <p:cNvSpPr>
            <a:spLocks noChangeArrowheads="1"/>
          </p:cNvSpPr>
          <p:nvPr/>
        </p:nvSpPr>
        <p:spPr bwMode="auto">
          <a:xfrm>
            <a:off x="1285852" y="4214818"/>
            <a:ext cx="4572000" cy="2246769"/>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Con el pensamiento de </a:t>
            </a:r>
            <a:r>
              <a:rPr kumimoji="0" lang="es-ES" sz="20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Kierkegaard</a:t>
            </a:r>
            <a:r>
              <a:rPr kumimoji="0" lang="es-ES"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la filosofía por primera vez establece la relación del hombre con lo Absoluto aunque esta relación no le brindará al hombre mayor certidumbre acerca de su posición en el mundo (</a:t>
            </a:r>
            <a:r>
              <a:rPr kumimoji="0" lang="es-ES" sz="20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Buber</a:t>
            </a:r>
            <a:r>
              <a:rPr kumimoji="0" lang="es-ES" sz="20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2000).</a:t>
            </a:r>
            <a:endParaRPr kumimoji="0" lang="es-ES"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10" name="9 Rectángulo"/>
          <p:cNvSpPr/>
          <p:nvPr/>
        </p:nvSpPr>
        <p:spPr>
          <a:xfrm>
            <a:off x="357158" y="714356"/>
            <a:ext cx="4572000" cy="2246769"/>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s-ES" sz="2000" b="1" dirty="0" smtClean="0">
                <a:solidFill>
                  <a:schemeClr val="bg1"/>
                </a:solidFill>
                <a:latin typeface="Arial" pitchFamily="34" charset="0"/>
                <a:cs typeface="Arial" pitchFamily="34" charset="0"/>
              </a:rPr>
              <a:t>Se deberá incluir la referencia donde ésta tenga lugar o bien al final del párrafo que la contenga. Cuando el autor no sea mencionado se deberá seguir la regla correspondiente a la referencia indirecta </a:t>
            </a:r>
            <a:endParaRPr lang="es-ES" sz="20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052"/>
                                        </p:tgtEl>
                                        <p:attrNameLst>
                                          <p:attrName>style.visibility</p:attrName>
                                        </p:attrNameLst>
                                      </p:cBhvr>
                                      <p:to>
                                        <p:strVal val="visible"/>
                                      </p:to>
                                    </p:set>
                                    <p:anim calcmode="lin" valueType="num">
                                      <p:cBhvr>
                                        <p:cTn id="31"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34" dur="1000" fill="hold"/>
                                        <p:tgtEl>
                                          <p:spTgt spid="2052"/>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52"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905672"/>
            <a:ext cx="7242048" cy="2952328"/>
          </a:xfrm>
        </p:spPr>
        <p:txBody>
          <a:bodyPr>
            <a:noAutofit/>
          </a:bodyPr>
          <a:lstStyle/>
          <a:p>
            <a:pPr algn="ctr"/>
            <a:r>
              <a:rPr lang="es-ES" sz="3200" dirty="0" smtClean="0">
                <a:solidFill>
                  <a:srgbClr val="002060"/>
                </a:solidFill>
              </a:rPr>
              <a:t>El formato más habitual es el de</a:t>
            </a:r>
            <a:br>
              <a:rPr lang="es-ES" sz="3200" dirty="0" smtClean="0">
                <a:solidFill>
                  <a:srgbClr val="002060"/>
                </a:solidFill>
              </a:rPr>
            </a:br>
            <a:r>
              <a:rPr lang="es-ES" sz="3200" dirty="0" smtClean="0">
                <a:solidFill>
                  <a:srgbClr val="002060"/>
                </a:solidFill>
              </a:rPr>
              <a:t/>
            </a:r>
            <a:br>
              <a:rPr lang="es-ES" sz="3200" dirty="0" smtClean="0">
                <a:solidFill>
                  <a:srgbClr val="002060"/>
                </a:solidFill>
              </a:rPr>
            </a:br>
            <a:r>
              <a:rPr lang="es-ES" sz="3200" dirty="0" smtClean="0">
                <a:solidFill>
                  <a:srgbClr val="002060"/>
                </a:solidFill>
              </a:rPr>
              <a:t> (autor o autores </a:t>
            </a:r>
            <a:r>
              <a:rPr lang="es-ES" sz="3200" dirty="0" err="1" smtClean="0">
                <a:solidFill>
                  <a:srgbClr val="002060"/>
                </a:solidFill>
              </a:rPr>
              <a:t>año:número</a:t>
            </a:r>
            <a:r>
              <a:rPr lang="es-ES" sz="3200" dirty="0" smtClean="0">
                <a:solidFill>
                  <a:srgbClr val="002060"/>
                </a:solidFill>
              </a:rPr>
              <a:t> de página) </a:t>
            </a:r>
            <a:br>
              <a:rPr lang="es-ES" sz="3200" dirty="0" smtClean="0">
                <a:solidFill>
                  <a:srgbClr val="002060"/>
                </a:solidFill>
              </a:rPr>
            </a:br>
            <a:r>
              <a:rPr lang="es-ES" sz="3200" dirty="0" smtClean="0">
                <a:solidFill>
                  <a:srgbClr val="002060"/>
                </a:solidFill>
              </a:rPr>
              <a:t>o</a:t>
            </a:r>
            <a:br>
              <a:rPr lang="es-ES" sz="3200" dirty="0" smtClean="0">
                <a:solidFill>
                  <a:srgbClr val="002060"/>
                </a:solidFill>
              </a:rPr>
            </a:br>
            <a:r>
              <a:rPr lang="es-ES" sz="3200" dirty="0" smtClean="0">
                <a:solidFill>
                  <a:srgbClr val="002060"/>
                </a:solidFill>
              </a:rPr>
              <a:t/>
            </a:r>
            <a:br>
              <a:rPr lang="es-ES" sz="3200" dirty="0" smtClean="0">
                <a:solidFill>
                  <a:srgbClr val="002060"/>
                </a:solidFill>
              </a:rPr>
            </a:br>
            <a:r>
              <a:rPr lang="es-ES" sz="3200" dirty="0" smtClean="0">
                <a:solidFill>
                  <a:srgbClr val="002060"/>
                </a:solidFill>
              </a:rPr>
              <a:t> (autor o autores año, número de página), </a:t>
            </a:r>
            <a:br>
              <a:rPr lang="es-ES" sz="3200" dirty="0" smtClean="0">
                <a:solidFill>
                  <a:srgbClr val="002060"/>
                </a:solidFill>
              </a:rPr>
            </a:br>
            <a:r>
              <a:rPr lang="es-ES" sz="3200" dirty="0" smtClean="0">
                <a:solidFill>
                  <a:srgbClr val="002060"/>
                </a:solidFill>
              </a:rPr>
              <a:t>por ejemplo:</a:t>
            </a:r>
            <a:br>
              <a:rPr lang="es-ES" sz="3200" dirty="0" smtClean="0">
                <a:solidFill>
                  <a:srgbClr val="002060"/>
                </a:solidFill>
              </a:rPr>
            </a:br>
            <a:r>
              <a:rPr lang="es-ES" sz="3200" dirty="0" smtClean="0">
                <a:solidFill>
                  <a:srgbClr val="002060"/>
                </a:solidFill>
              </a:rPr>
              <a:t/>
            </a:r>
            <a:br>
              <a:rPr lang="es-ES" sz="3200" dirty="0" smtClean="0">
                <a:solidFill>
                  <a:srgbClr val="002060"/>
                </a:solidFill>
              </a:rPr>
            </a:br>
            <a:r>
              <a:rPr lang="es-ES" sz="3200" dirty="0" smtClean="0">
                <a:solidFill>
                  <a:srgbClr val="002060"/>
                </a:solidFill>
              </a:rPr>
              <a:t>(Apple, 2000: 15), </a:t>
            </a:r>
            <a:br>
              <a:rPr lang="es-ES" sz="3200" dirty="0" smtClean="0">
                <a:solidFill>
                  <a:srgbClr val="002060"/>
                </a:solidFill>
              </a:rPr>
            </a:br>
            <a:r>
              <a:rPr lang="es-ES" sz="3200" dirty="0" smtClean="0">
                <a:solidFill>
                  <a:srgbClr val="002060"/>
                </a:solidFill>
              </a:rPr>
              <a:t>(Apple 2000, 15).</a:t>
            </a:r>
            <a:br>
              <a:rPr lang="es-ES" sz="3200" dirty="0" smtClean="0">
                <a:solidFill>
                  <a:srgbClr val="002060"/>
                </a:solidFill>
              </a:rPr>
            </a:br>
            <a:endParaRPr lang="es-ES" sz="3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algn="ctr"/>
            <a:r>
              <a:rPr lang="es-ES_tradnl" sz="3200" dirty="0" smtClean="0">
                <a:solidFill>
                  <a:schemeClr val="tx1"/>
                </a:solidFill>
              </a:rPr>
              <a:t>b. Autor citado fuera del texto, </a:t>
            </a:r>
            <a:r>
              <a:rPr lang="es-ES_tradnl" sz="2400" dirty="0" smtClean="0">
                <a:solidFill>
                  <a:schemeClr val="tx1"/>
                </a:solidFill>
              </a:rPr>
              <a:t>dentro del paréntesis</a:t>
            </a:r>
            <a:endParaRPr lang="es-ES_tradnl" sz="3200" dirty="0">
              <a:solidFill>
                <a:schemeClr val="tx1"/>
              </a:solidFill>
            </a:endParaRPr>
          </a:p>
        </p:txBody>
      </p:sp>
      <p:sp>
        <p:nvSpPr>
          <p:cNvPr id="6" name="5 Rectángulo redondeado"/>
          <p:cNvSpPr/>
          <p:nvPr/>
        </p:nvSpPr>
        <p:spPr>
          <a:xfrm>
            <a:off x="1071538" y="2071678"/>
            <a:ext cx="6858048" cy="785818"/>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sz="2400" dirty="0" smtClean="0">
                <a:solidFill>
                  <a:schemeClr val="bg1"/>
                </a:solidFill>
              </a:rPr>
              <a:t>Cita indirecta o paráfrasis (apellido del autor, año de la publicación, pagina consultada).</a:t>
            </a:r>
            <a:endParaRPr lang="es-ES_tradnl" sz="2400" dirty="0">
              <a:solidFill>
                <a:schemeClr val="bg1"/>
              </a:solidFill>
            </a:endParaRPr>
          </a:p>
        </p:txBody>
      </p:sp>
      <p:sp>
        <p:nvSpPr>
          <p:cNvPr id="7" name="6 Rectángulo redondeado"/>
          <p:cNvSpPr/>
          <p:nvPr/>
        </p:nvSpPr>
        <p:spPr>
          <a:xfrm>
            <a:off x="714348" y="3929066"/>
            <a:ext cx="6786610" cy="1500198"/>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sz="2400" b="1" dirty="0" smtClean="0">
                <a:solidFill>
                  <a:schemeClr val="bg1"/>
                </a:solidFill>
              </a:rPr>
              <a:t>Ejemplo:</a:t>
            </a:r>
          </a:p>
          <a:p>
            <a:pPr algn="just"/>
            <a:r>
              <a:rPr lang="es-ES_tradnl" sz="2400" dirty="0" smtClean="0">
                <a:solidFill>
                  <a:schemeClr val="bg1"/>
                </a:solidFill>
              </a:rPr>
              <a:t>la teoría en las relaciones divide la variabilidad participativa y la eficiencia de la discusión en clase (Montes, 2004, p. 108).</a:t>
            </a:r>
            <a:endParaRPr lang="es-ES_tradnl" sz="2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214514" y="785794"/>
            <a:ext cx="6929486" cy="584775"/>
          </a:xfrm>
          <a:prstGeom prst="rect">
            <a:avLst/>
          </a:prstGeom>
          <a:noFill/>
        </p:spPr>
        <p:txBody>
          <a:bodyPr wrap="square" rtlCol="0">
            <a:spAutoFit/>
          </a:bodyPr>
          <a:lstStyle/>
          <a:p>
            <a:pPr algn="ctr"/>
            <a:r>
              <a:rPr lang="es-ES" sz="3200" b="1" dirty="0" smtClean="0">
                <a:solidFill>
                  <a:schemeClr val="bg1"/>
                </a:solidFill>
                <a:latin typeface="Times New Roman" pitchFamily="18" charset="0"/>
                <a:cs typeface="Times New Roman" pitchFamily="18" charset="0"/>
              </a:rPr>
              <a:t>Las fuentes bibliográficas</a:t>
            </a:r>
            <a:endParaRPr lang="es-ES" sz="3200" b="1" dirty="0">
              <a:solidFill>
                <a:schemeClr val="bg1"/>
              </a:solidFill>
              <a:latin typeface="Times New Roman" pitchFamily="18" charset="0"/>
              <a:cs typeface="Times New Roman" pitchFamily="18" charset="0"/>
            </a:endParaRPr>
          </a:p>
        </p:txBody>
      </p:sp>
      <p:sp>
        <p:nvSpPr>
          <p:cNvPr id="5" name="4 Rectángulo redondeado"/>
          <p:cNvSpPr/>
          <p:nvPr/>
        </p:nvSpPr>
        <p:spPr>
          <a:xfrm>
            <a:off x="928662" y="2000240"/>
            <a:ext cx="2857520"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Times New Roman" pitchFamily="18" charset="0"/>
                <a:cs typeface="Times New Roman" pitchFamily="18" charset="0"/>
              </a:rPr>
              <a:t>“ El plagio”</a:t>
            </a:r>
          </a:p>
          <a:p>
            <a:pPr algn="ctr"/>
            <a:r>
              <a:rPr lang="es-ES" sz="2000" dirty="0" smtClean="0">
                <a:latin typeface="Times New Roman" pitchFamily="18" charset="0"/>
                <a:cs typeface="Times New Roman" pitchFamily="18" charset="0"/>
              </a:rPr>
              <a:t>Publicado por Eduteka (2002)</a:t>
            </a:r>
            <a:endParaRPr lang="es-ES" sz="2000" dirty="0">
              <a:latin typeface="Times New Roman" pitchFamily="18" charset="0"/>
              <a:cs typeface="Times New Roman" pitchFamily="18" charset="0"/>
            </a:endParaRPr>
          </a:p>
        </p:txBody>
      </p:sp>
      <p:cxnSp>
        <p:nvCxnSpPr>
          <p:cNvPr id="7" name="6 Conector recto de flecha"/>
          <p:cNvCxnSpPr/>
          <p:nvPr/>
        </p:nvCxnSpPr>
        <p:spPr>
          <a:xfrm>
            <a:off x="3500430" y="2428868"/>
            <a:ext cx="928694"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7 Rectángulo redondeado"/>
          <p:cNvSpPr/>
          <p:nvPr/>
        </p:nvSpPr>
        <p:spPr>
          <a:xfrm>
            <a:off x="4714876" y="2000240"/>
            <a:ext cx="4000528" cy="164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Times New Roman" pitchFamily="18" charset="0"/>
                <a:cs typeface="Times New Roman" pitchFamily="18" charset="0"/>
              </a:rPr>
              <a:t>“</a:t>
            </a:r>
            <a:r>
              <a:rPr lang="es-ES" sz="2000" dirty="0" smtClean="0">
                <a:latin typeface="Times New Roman" pitchFamily="18" charset="0"/>
                <a:cs typeface="Times New Roman" pitchFamily="18" charset="0"/>
              </a:rPr>
              <a:t>El plagio </a:t>
            </a:r>
            <a:r>
              <a:rPr lang="es-ES" sz="2000" dirty="0" err="1" smtClean="0">
                <a:latin typeface="Times New Roman" pitchFamily="18" charset="0"/>
                <a:cs typeface="Times New Roman" pitchFamily="18" charset="0"/>
              </a:rPr>
              <a:t>ocurrre</a:t>
            </a:r>
            <a:r>
              <a:rPr lang="es-ES" sz="2000" dirty="0" smtClean="0">
                <a:latin typeface="Times New Roman" pitchFamily="18" charset="0"/>
                <a:cs typeface="Times New Roman" pitchFamily="18" charset="0"/>
              </a:rPr>
              <a:t> cuando usted toma prestadas palabras o ideas de otros y no reconoce expresamente </a:t>
            </a:r>
            <a:r>
              <a:rPr lang="es-ES" dirty="0" smtClean="0">
                <a:latin typeface="Times New Roman" pitchFamily="18" charset="0"/>
                <a:cs typeface="Times New Roman" pitchFamily="18" charset="0"/>
              </a:rPr>
              <a:t>haberlo hecho”</a:t>
            </a:r>
            <a:endParaRPr lang="es-ES" dirty="0">
              <a:latin typeface="Times New Roman" pitchFamily="18" charset="0"/>
              <a:cs typeface="Times New Roman" pitchFamily="18" charset="0"/>
            </a:endParaRPr>
          </a:p>
        </p:txBody>
      </p:sp>
      <p:sp>
        <p:nvSpPr>
          <p:cNvPr id="9" name="8 Elipse"/>
          <p:cNvSpPr/>
          <p:nvPr/>
        </p:nvSpPr>
        <p:spPr>
          <a:xfrm>
            <a:off x="4786314" y="4214818"/>
            <a:ext cx="3429024"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latin typeface="Times New Roman" pitchFamily="18" charset="0"/>
                <a:cs typeface="Times New Roman" pitchFamily="18" charset="0"/>
              </a:rPr>
              <a:t>Caer en los copia consciente del trabajo de otros</a:t>
            </a:r>
            <a:endParaRPr lang="es-ES" dirty="0">
              <a:latin typeface="Times New Roman" pitchFamily="18" charset="0"/>
              <a:cs typeface="Times New Roman" pitchFamily="18" charset="0"/>
            </a:endParaRPr>
          </a:p>
        </p:txBody>
      </p:sp>
      <p:cxnSp>
        <p:nvCxnSpPr>
          <p:cNvPr id="11" name="10 Conector recto de flecha"/>
          <p:cNvCxnSpPr/>
          <p:nvPr/>
        </p:nvCxnSpPr>
        <p:spPr>
          <a:xfrm rot="16200000" flipH="1">
            <a:off x="6000760" y="3643314"/>
            <a:ext cx="642942"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3200" dirty="0" smtClean="0"/>
              <a:t>c. Cita directa o cita textual</a:t>
            </a:r>
            <a:endParaRPr lang="es-ES_tradnl" sz="3200" dirty="0"/>
          </a:p>
        </p:txBody>
      </p:sp>
      <p:sp>
        <p:nvSpPr>
          <p:cNvPr id="4" name="3 Rectángulo redondeado"/>
          <p:cNvSpPr/>
          <p:nvPr/>
        </p:nvSpPr>
        <p:spPr>
          <a:xfrm>
            <a:off x="1500166" y="1928802"/>
            <a:ext cx="6143668" cy="1285884"/>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dirty="0" smtClean="0">
                <a:solidFill>
                  <a:schemeClr val="bg1"/>
                </a:solidFill>
              </a:rPr>
              <a:t>Cita textual (apellido del autor, año de publicación, pagina).</a:t>
            </a:r>
            <a:endParaRPr lang="es-ES_tradnl" dirty="0">
              <a:solidFill>
                <a:schemeClr val="bg1"/>
              </a:solidFill>
            </a:endParaRPr>
          </a:p>
        </p:txBody>
      </p:sp>
      <p:sp>
        <p:nvSpPr>
          <p:cNvPr id="5" name="4 Rectángulo redondeado"/>
          <p:cNvSpPr/>
          <p:nvPr/>
        </p:nvSpPr>
        <p:spPr>
          <a:xfrm>
            <a:off x="1500166" y="3571876"/>
            <a:ext cx="6143668" cy="1857388"/>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dirty="0" smtClean="0">
                <a:solidFill>
                  <a:schemeClr val="bg1"/>
                </a:solidFill>
              </a:rPr>
              <a:t>Ejemplo:</a:t>
            </a:r>
          </a:p>
          <a:p>
            <a:pPr algn="just"/>
            <a:r>
              <a:rPr lang="es-ES_tradnl" dirty="0" smtClean="0">
                <a:solidFill>
                  <a:schemeClr val="bg1"/>
                </a:solidFill>
              </a:rPr>
              <a:t>&lt;&lt;El pensamiento se proclama ahora como el principio, que tiene, por lo pronto, una manifestación subjetiva, en cuanto actividad subjetiva del pensamiento…&gt;&gt; (Hegel, 1833, p. 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74638"/>
            <a:ext cx="8572560" cy="5797568"/>
          </a:xfrm>
        </p:spPr>
        <p:txBody>
          <a:bodyPr>
            <a:normAutofit/>
          </a:bodyPr>
          <a:lstStyle/>
          <a:p>
            <a:pPr algn="just"/>
            <a:r>
              <a:rPr lang="es-ES_tradnl" sz="2400" dirty="0"/>
              <a:t/>
            </a:r>
            <a:br>
              <a:rPr lang="es-ES_tradnl" sz="2400" dirty="0"/>
            </a:br>
            <a:r>
              <a:rPr lang="es-ES_tradnl" sz="2000" dirty="0"/>
              <a:t/>
            </a:r>
            <a:br>
              <a:rPr lang="es-ES_tradnl" sz="2000" dirty="0"/>
            </a:br>
            <a:endParaRPr lang="es-ES_tradnl" sz="2000" dirty="0"/>
          </a:p>
        </p:txBody>
      </p:sp>
      <p:sp>
        <p:nvSpPr>
          <p:cNvPr id="7" name="6 CuadroTexto"/>
          <p:cNvSpPr txBox="1"/>
          <p:nvPr/>
        </p:nvSpPr>
        <p:spPr>
          <a:xfrm>
            <a:off x="1000100" y="285728"/>
            <a:ext cx="7429552" cy="584775"/>
          </a:xfrm>
          <a:prstGeom prst="rect">
            <a:avLst/>
          </a:prstGeom>
          <a:noFill/>
        </p:spPr>
        <p:txBody>
          <a:bodyPr wrap="square" rtlCol="0">
            <a:spAutoFit/>
          </a:bodyPr>
          <a:lstStyle/>
          <a:p>
            <a:pPr algn="ctr"/>
            <a:r>
              <a:rPr lang="es-ES_tradnl" sz="3200" dirty="0" smtClean="0"/>
              <a:t>Abreviaciones </a:t>
            </a:r>
            <a:endParaRPr lang="es-ES_tradnl" sz="3200" dirty="0"/>
          </a:p>
        </p:txBody>
      </p:sp>
      <p:sp>
        <p:nvSpPr>
          <p:cNvPr id="8" name="7 Rectángulo redondeado"/>
          <p:cNvSpPr/>
          <p:nvPr/>
        </p:nvSpPr>
        <p:spPr>
          <a:xfrm>
            <a:off x="285720" y="1071546"/>
            <a:ext cx="7786742" cy="1197637"/>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dirty="0" smtClean="0">
                <a:solidFill>
                  <a:schemeClr val="bg1"/>
                </a:solidFill>
              </a:rPr>
              <a:t>* Se puede especificar el numero de paginas de dos formas: si es una sola pagina, use la abreviatura ¨p.¨ (p. 40); o sin son varias paginas, ¨pp.¨ (pp. 12-28).</a:t>
            </a:r>
            <a:r>
              <a:rPr lang="es-ES_tradnl" sz="2000" dirty="0" smtClean="0">
                <a:solidFill>
                  <a:schemeClr val="bg1"/>
                </a:solidFill>
              </a:rPr>
              <a:t/>
            </a:r>
            <a:br>
              <a:rPr lang="es-ES_tradnl" sz="2000" dirty="0" smtClean="0">
                <a:solidFill>
                  <a:schemeClr val="bg1"/>
                </a:solidFill>
              </a:rPr>
            </a:br>
            <a:endParaRPr lang="es-ES_tradnl" dirty="0">
              <a:solidFill>
                <a:schemeClr val="bg1"/>
              </a:solidFill>
            </a:endParaRPr>
          </a:p>
        </p:txBody>
      </p:sp>
      <p:sp>
        <p:nvSpPr>
          <p:cNvPr id="9" name="8 Rectángulo redondeado"/>
          <p:cNvSpPr/>
          <p:nvPr/>
        </p:nvSpPr>
        <p:spPr>
          <a:xfrm>
            <a:off x="285720" y="2500306"/>
            <a:ext cx="7858180" cy="1357322"/>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dirty="0" smtClean="0">
                <a:solidFill>
                  <a:schemeClr val="bg1"/>
                </a:solidFill>
              </a:rPr>
              <a:t>* </a:t>
            </a:r>
          </a:p>
          <a:p>
            <a:pPr algn="just"/>
            <a:r>
              <a:rPr lang="es-ES_tradnl" dirty="0" smtClean="0">
                <a:solidFill>
                  <a:schemeClr val="bg1"/>
                </a:solidFill>
              </a:rPr>
              <a:t>el símbolo ¶ o la abreviatura párr. se utiliza para el caso de fuentes electrónicas que no proporcionan el numero de pagina. Cite el encabezado o titulo del documento original y el numero de párr. que le sigue para orientar al lector en la localización del material. Ej. (Samayoa, 2000, sección de introducción, ¶ 2). </a:t>
            </a:r>
            <a:br>
              <a:rPr lang="es-ES_tradnl" dirty="0" smtClean="0">
                <a:solidFill>
                  <a:schemeClr val="bg1"/>
                </a:solidFill>
              </a:rPr>
            </a:br>
            <a:endParaRPr lang="es-ES_tradnl" dirty="0">
              <a:solidFill>
                <a:schemeClr val="bg1"/>
              </a:solidFill>
            </a:endParaRPr>
          </a:p>
        </p:txBody>
      </p:sp>
      <p:sp>
        <p:nvSpPr>
          <p:cNvPr id="10" name="9 Rectángulo redondeado"/>
          <p:cNvSpPr/>
          <p:nvPr/>
        </p:nvSpPr>
        <p:spPr>
          <a:xfrm>
            <a:off x="285720" y="4214818"/>
            <a:ext cx="7858180" cy="1357322"/>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dirty="0" smtClean="0">
                <a:solidFill>
                  <a:schemeClr val="bg1"/>
                </a:solidFill>
              </a:rPr>
              <a:t>* </a:t>
            </a:r>
          </a:p>
          <a:p>
            <a:pPr algn="just"/>
            <a:r>
              <a:rPr lang="es-ES_tradnl" dirty="0" smtClean="0">
                <a:solidFill>
                  <a:schemeClr val="bg1"/>
                </a:solidFill>
              </a:rPr>
              <a:t>* si la fuente es un capitulo, deberá usarse su abreviatura. Ej.: (Mishima, 2002, cap. 7).</a:t>
            </a:r>
          </a:p>
          <a:p>
            <a:pPr algn="ctr"/>
            <a:endParaRPr lang="es-ES_tradnl"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Cuando se citan varias autores en una publicación</a:t>
            </a:r>
            <a:endParaRPr lang="es-ES_tradnl" dirty="0"/>
          </a:p>
        </p:txBody>
      </p:sp>
      <p:sp>
        <p:nvSpPr>
          <p:cNvPr id="4" name="3 Redondear rectángulo de esquina diagonal"/>
          <p:cNvSpPr/>
          <p:nvPr/>
        </p:nvSpPr>
        <p:spPr>
          <a:xfrm>
            <a:off x="1643042" y="1928802"/>
            <a:ext cx="6143668" cy="1143008"/>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b="1" dirty="0" smtClean="0">
                <a:solidFill>
                  <a:schemeClr val="bg1"/>
                </a:solidFill>
              </a:rPr>
              <a:t>Se pueden citar hasta 6 autores de una misma publicación.</a:t>
            </a:r>
          </a:p>
          <a:p>
            <a:pPr algn="just"/>
            <a:r>
              <a:rPr lang="es-ES_tradnl" dirty="0" smtClean="0">
                <a:solidFill>
                  <a:schemeClr val="bg1"/>
                </a:solidFill>
              </a:rPr>
              <a:t>Ej.:  (Moore, Estrich, Mcguillis y Espelman, 1984, p.33) </a:t>
            </a:r>
            <a:endParaRPr lang="es-ES_tradnl" dirty="0">
              <a:solidFill>
                <a:schemeClr val="bg1"/>
              </a:solidFill>
            </a:endParaRPr>
          </a:p>
        </p:txBody>
      </p:sp>
      <p:sp>
        <p:nvSpPr>
          <p:cNvPr id="5" name="4 Redondear rectángulo de esquina diagonal"/>
          <p:cNvSpPr/>
          <p:nvPr/>
        </p:nvSpPr>
        <p:spPr>
          <a:xfrm>
            <a:off x="1571604" y="3714752"/>
            <a:ext cx="6143668" cy="1143008"/>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b="1" dirty="0" smtClean="0">
                <a:solidFill>
                  <a:schemeClr val="bg1"/>
                </a:solidFill>
              </a:rPr>
              <a:t>cuando hay mas de 6 autores, se indicara el primero seguido de la abreviatura </a:t>
            </a:r>
            <a:r>
              <a:rPr lang="es-ES_tradnl" b="1" i="1" dirty="0" smtClean="0">
                <a:solidFill>
                  <a:schemeClr val="bg1"/>
                </a:solidFill>
              </a:rPr>
              <a:t>et al.</a:t>
            </a:r>
          </a:p>
          <a:p>
            <a:pPr algn="just"/>
            <a:r>
              <a:rPr lang="es-ES_tradnl" dirty="0" smtClean="0">
                <a:solidFill>
                  <a:schemeClr val="bg1"/>
                </a:solidFill>
              </a:rPr>
              <a:t>Ej.: (Moore et al., 1984, p.33)</a:t>
            </a:r>
            <a:endParaRPr lang="es-ES_tradnl"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dondear rectángulo de esquina diagonal"/>
          <p:cNvSpPr/>
          <p:nvPr/>
        </p:nvSpPr>
        <p:spPr>
          <a:xfrm>
            <a:off x="1428728" y="1714488"/>
            <a:ext cx="6143668" cy="1143008"/>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b="1" dirty="0" smtClean="0">
                <a:solidFill>
                  <a:schemeClr val="bg1"/>
                </a:solidFill>
              </a:rPr>
              <a:t>Si el autor es anónimo, se cita la palabra ¨anónimo¨</a:t>
            </a:r>
          </a:p>
          <a:p>
            <a:pPr algn="just"/>
            <a:r>
              <a:rPr lang="es-ES_tradnl" dirty="0" smtClean="0">
                <a:solidFill>
                  <a:schemeClr val="bg1"/>
                </a:solidFill>
              </a:rPr>
              <a:t>Ej.: (Anónimo, 1993, p.46)</a:t>
            </a:r>
            <a:endParaRPr lang="es-ES_tradnl" dirty="0">
              <a:solidFill>
                <a:schemeClr val="bg1"/>
              </a:solidFill>
            </a:endParaRPr>
          </a:p>
        </p:txBody>
      </p:sp>
      <p:sp>
        <p:nvSpPr>
          <p:cNvPr id="7" name="6 Redondear rectángulo de esquina diagonal"/>
          <p:cNvSpPr/>
          <p:nvPr/>
        </p:nvSpPr>
        <p:spPr>
          <a:xfrm>
            <a:off x="1428728" y="4143380"/>
            <a:ext cx="6143668" cy="1285884"/>
          </a:xfrm>
          <a:prstGeom prst="round2Diag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b="1" dirty="0" smtClean="0">
                <a:solidFill>
                  <a:schemeClr val="bg1"/>
                </a:solidFill>
              </a:rPr>
              <a:t>Si se necesita citar una investigación que se encontró en otro trabajo.</a:t>
            </a:r>
          </a:p>
          <a:p>
            <a:pPr algn="just"/>
            <a:r>
              <a:rPr lang="es-ES_tradnl" dirty="0" smtClean="0">
                <a:solidFill>
                  <a:schemeClr val="bg1"/>
                </a:solidFill>
              </a:rPr>
              <a:t>Ej.: Smith (1970, p. 47) cita a Brown (1997) quien descubrió que…</a:t>
            </a:r>
            <a:endParaRPr lang="es-ES_tradnl"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Referencia bibliográficas para libros electrónicos</a:t>
            </a:r>
            <a:endParaRPr lang="es-ES_tradnl" dirty="0"/>
          </a:p>
        </p:txBody>
      </p:sp>
      <p:sp>
        <p:nvSpPr>
          <p:cNvPr id="4" name="3 Recortar rectángulo de esquina diagonal"/>
          <p:cNvSpPr/>
          <p:nvPr/>
        </p:nvSpPr>
        <p:spPr>
          <a:xfrm>
            <a:off x="1071538" y="2357430"/>
            <a:ext cx="7215238" cy="2214578"/>
          </a:xfrm>
          <a:prstGeom prst="snip2Diag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dirty="0" smtClean="0">
                <a:solidFill>
                  <a:schemeClr val="bg1"/>
                </a:solidFill>
              </a:rPr>
              <a:t>Para las referencias de libros electrónicos se sigue el orden que a continuación se da.</a:t>
            </a:r>
          </a:p>
          <a:p>
            <a:pPr algn="just"/>
            <a:r>
              <a:rPr lang="es-ES_tradnl" dirty="0" smtClean="0">
                <a:solidFill>
                  <a:schemeClr val="bg1"/>
                </a:solidFill>
              </a:rPr>
              <a:t>Ej.: Apellidos(s), INICIAL(ES) del autor(es)/editor(es), (año de publicación), </a:t>
            </a:r>
            <a:r>
              <a:rPr lang="es-ES_tradnl" u="sng" dirty="0" smtClean="0">
                <a:solidFill>
                  <a:schemeClr val="bg1"/>
                </a:solidFill>
              </a:rPr>
              <a:t>titulo del libro. </a:t>
            </a:r>
            <a:r>
              <a:rPr lang="es-ES_tradnl" dirty="0" smtClean="0">
                <a:solidFill>
                  <a:schemeClr val="bg1"/>
                </a:solidFill>
              </a:rPr>
              <a:t>Lugar de publicación, editorial, disponible en: &lt;URL&gt;, [fecha de acceso]</a:t>
            </a:r>
            <a:endParaRPr lang="es-ES_tradnl" u="sng"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0" y="785794"/>
            <a:ext cx="8229600" cy="4911741"/>
          </a:xfrm>
        </p:spPr>
        <p:txBody>
          <a:bodyPr/>
          <a:lstStyle/>
          <a:p>
            <a:pPr algn="ctr">
              <a:buNone/>
            </a:pPr>
            <a:r>
              <a:rPr lang="es-ES_tradnl" sz="2800" dirty="0" smtClean="0"/>
              <a:t>    </a:t>
            </a:r>
            <a:r>
              <a:rPr lang="es-ES_tradnl" sz="2800" b="1" dirty="0" smtClean="0">
                <a:solidFill>
                  <a:srgbClr val="002060"/>
                </a:solidFill>
              </a:rPr>
              <a:t>Es imprescindible especificar las fuentes bibliográficas del material utilizado para la elaboración de un trabajo de investigación porque:</a:t>
            </a:r>
          </a:p>
          <a:p>
            <a:pPr algn="ctr">
              <a:buFont typeface="Arial" charset="0"/>
              <a:buChar char="•"/>
            </a:pPr>
            <a:endParaRPr lang="es-ES_tradnl" sz="2800" b="1" dirty="0" smtClean="0">
              <a:solidFill>
                <a:srgbClr val="002060"/>
              </a:solidFill>
            </a:endParaRPr>
          </a:p>
          <a:p>
            <a:pPr algn="ctr">
              <a:buFont typeface="Arial" charset="0"/>
              <a:buChar char="•"/>
            </a:pPr>
            <a:endParaRPr lang="es-ES_tradnl" sz="2800" b="1" dirty="0" smtClean="0">
              <a:solidFill>
                <a:srgbClr val="002060"/>
              </a:solidFill>
            </a:endParaRPr>
          </a:p>
          <a:p>
            <a:pPr algn="ctr">
              <a:buFont typeface="Arial" charset="0"/>
              <a:buChar char="•"/>
            </a:pPr>
            <a:r>
              <a:rPr lang="es-ES_tradnl" sz="2800" b="1" dirty="0" smtClean="0">
                <a:solidFill>
                  <a:srgbClr val="002060"/>
                </a:solidFill>
              </a:rPr>
              <a:t>Existen derechos de autor</a:t>
            </a:r>
          </a:p>
          <a:p>
            <a:pPr algn="ctr">
              <a:buFont typeface="Arial" charset="0"/>
              <a:buChar char="•"/>
            </a:pPr>
            <a:r>
              <a:rPr lang="es-ES_tradnl" sz="2800" b="1" dirty="0" smtClean="0">
                <a:solidFill>
                  <a:srgbClr val="002060"/>
                </a:solidFill>
              </a:rPr>
              <a:t>El plagio es un delito </a:t>
            </a:r>
          </a:p>
          <a:p>
            <a:pPr algn="ctr">
              <a:buFont typeface="Arial" charset="0"/>
              <a:buChar char="•"/>
            </a:pPr>
            <a:r>
              <a:rPr lang="es-ES_tradnl" sz="2800" b="1" dirty="0" smtClean="0">
                <a:solidFill>
                  <a:srgbClr val="002060"/>
                </a:solidFill>
              </a:rPr>
              <a:t>Citar las fuentes de información es una garantía de calidad</a:t>
            </a:r>
            <a:endParaRPr lang="es-ES_tradnl" sz="2800" b="1"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1142984"/>
            <a:ext cx="8429684" cy="4429155"/>
          </a:xfrm>
          <a:noFill/>
        </p:spPr>
        <p:style>
          <a:lnRef idx="0">
            <a:schemeClr val="accent3"/>
          </a:lnRef>
          <a:fillRef idx="1001">
            <a:schemeClr val="lt1"/>
          </a:fillRef>
          <a:effectRef idx="3">
            <a:schemeClr val="accent3"/>
          </a:effectRef>
          <a:fontRef idx="minor">
            <a:schemeClr val="lt1"/>
          </a:fontRef>
        </p:style>
        <p:txBody>
          <a:bodyPr>
            <a:normAutofit/>
          </a:bodyPr>
          <a:lstStyle/>
          <a:p>
            <a:r>
              <a:rPr lang="es-ES" sz="9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manuales de estilo</a:t>
            </a:r>
            <a:endParaRPr lang="es-ES" sz="9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85720" y="1785926"/>
            <a:ext cx="8572560" cy="4786346"/>
          </a:xfrm>
          <a:ln w="28575">
            <a:solidFill>
              <a:srgbClr val="FFC000"/>
            </a:solidFill>
          </a:ln>
          <a:scene3d>
            <a:camera prst="perspectiveFront"/>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a:normAutofit fontScale="92500" lnSpcReduction="20000"/>
          </a:bodyPr>
          <a:lstStyle/>
          <a:p>
            <a:pPr algn="just"/>
            <a:r>
              <a:rPr lang="es-ES" sz="3500" dirty="0">
                <a:latin typeface="Arial Narrow" pitchFamily="34" charset="0"/>
              </a:rPr>
              <a:t>es un conjunto de normas para el </a:t>
            </a:r>
            <a:r>
              <a:rPr lang="es-ES" sz="3500" u="sng" dirty="0">
                <a:latin typeface="Arial Narrow" pitchFamily="34" charset="0"/>
                <a:hlinkClick r:id="rId2" tooltip="Diseño"/>
              </a:rPr>
              <a:t>diseño</a:t>
            </a:r>
            <a:r>
              <a:rPr lang="es-ES" sz="3500" dirty="0">
                <a:latin typeface="Arial Narrow" pitchFamily="34" charset="0"/>
              </a:rPr>
              <a:t> y la redacción de documentos, ya sea para el uso general, o para una publicación u organización específica. Los manuales de estilo son frecuentes en el uso general y especializado, en medios escritos, orales y gráficos. Y para publicaciones de estudiantes y académicos de diversas disciplinas como, la medicina, el periodismo, la abogacía, el gobierno, las empresas y la industria. El manual de estilo se compone tanto de normas lingüísticas, como de estilo, para que el </a:t>
            </a:r>
            <a:r>
              <a:rPr lang="es-ES" sz="3500" u="sng" dirty="0">
                <a:latin typeface="Arial Narrow" pitchFamily="34" charset="0"/>
                <a:hlinkClick r:id="rId3" tooltip="Mensaje"/>
              </a:rPr>
              <a:t>mensaje</a:t>
            </a:r>
            <a:r>
              <a:rPr lang="es-ES" sz="3500" dirty="0">
                <a:latin typeface="Arial Narrow" pitchFamily="34" charset="0"/>
              </a:rPr>
              <a:t> sea más coherente, eficaz y correcto.</a:t>
            </a:r>
          </a:p>
          <a:p>
            <a:pPr algn="l"/>
            <a:endParaRPr lang="es-ES" dirty="0"/>
          </a:p>
        </p:txBody>
      </p:sp>
      <p:sp>
        <p:nvSpPr>
          <p:cNvPr id="6" name="5 Rectángulo"/>
          <p:cNvSpPr/>
          <p:nvPr/>
        </p:nvSpPr>
        <p:spPr>
          <a:xfrm>
            <a:off x="642910" y="0"/>
            <a:ext cx="7286676" cy="1754326"/>
          </a:xfrm>
          <a:prstGeom prst="rect">
            <a:avLst/>
          </a:prstGeom>
          <a:noFill/>
        </p:spPr>
        <p:txBody>
          <a:bodyPr wrap="square" lIns="91440" tIns="45720" rIns="91440" bIns="45720">
            <a:spAutoFit/>
          </a:bodyPr>
          <a:lstStyle/>
          <a:p>
            <a:pPr algn="ctr"/>
            <a:r>
              <a:rPr lang="es-ES" sz="5400" b="1" dirty="0" smtClean="0">
                <a:ln w="1905"/>
                <a:solidFill>
                  <a:schemeClr val="bg1"/>
                </a:solidFill>
                <a:effectLst>
                  <a:innerShdw blurRad="69850" dist="43180" dir="5400000">
                    <a:srgbClr val="000000">
                      <a:alpha val="65000"/>
                    </a:srgbClr>
                  </a:innerShdw>
                </a:effectLst>
              </a:rPr>
              <a:t>¿Qué es un manual de estilo?</a:t>
            </a:r>
            <a:endParaRPr lang="es-ES" sz="5400" b="1" dirty="0">
              <a:ln w="1905"/>
              <a:solidFill>
                <a:schemeClr val="bg1"/>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ubtítulo"/>
          <p:cNvSpPr>
            <a:spLocks noGrp="1"/>
          </p:cNvSpPr>
          <p:nvPr>
            <p:ph type="subTitle" idx="1"/>
          </p:nvPr>
        </p:nvSpPr>
        <p:spPr>
          <a:xfrm>
            <a:off x="785786" y="2643182"/>
            <a:ext cx="7572428" cy="3643338"/>
          </a:xfrm>
          <a:ln w="38100">
            <a:solidFill>
              <a:srgbClr val="C00000"/>
            </a:solidFill>
          </a:ln>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a:lstStyle/>
          <a:p>
            <a:pPr algn="l"/>
            <a:r>
              <a:rPr lang="es-ES" dirty="0" smtClean="0">
                <a:solidFill>
                  <a:schemeClr val="bg1"/>
                </a:solidFill>
              </a:rPr>
              <a:t>El </a:t>
            </a:r>
            <a:r>
              <a:rPr lang="es-ES" u="sng" dirty="0" smtClean="0">
                <a:solidFill>
                  <a:schemeClr val="bg1"/>
                </a:solidFill>
              </a:rPr>
              <a:t>MLA</a:t>
            </a:r>
            <a:r>
              <a:rPr lang="es-ES" dirty="0" smtClean="0">
                <a:solidFill>
                  <a:schemeClr val="bg1"/>
                </a:solidFill>
              </a:rPr>
              <a:t> (Modern Language Association)</a:t>
            </a:r>
          </a:p>
          <a:p>
            <a:pPr algn="l"/>
            <a:r>
              <a:rPr lang="es-ES" dirty="0" smtClean="0">
                <a:solidFill>
                  <a:schemeClr val="bg1"/>
                </a:solidFill>
              </a:rPr>
              <a:t>El </a:t>
            </a:r>
            <a:r>
              <a:rPr lang="es-ES" u="sng" dirty="0" smtClean="0">
                <a:solidFill>
                  <a:schemeClr val="bg1"/>
                </a:solidFill>
              </a:rPr>
              <a:t>CMS</a:t>
            </a:r>
            <a:r>
              <a:rPr lang="es-ES" dirty="0" smtClean="0">
                <a:solidFill>
                  <a:schemeClr val="bg1"/>
                </a:solidFill>
              </a:rPr>
              <a:t> (Chicago Manual of </a:t>
            </a:r>
            <a:r>
              <a:rPr lang="es-ES" dirty="0">
                <a:solidFill>
                  <a:schemeClr val="bg1"/>
                </a:solidFill>
              </a:rPr>
              <a:t>S</a:t>
            </a:r>
            <a:r>
              <a:rPr lang="es-ES" dirty="0" smtClean="0">
                <a:solidFill>
                  <a:schemeClr val="bg1"/>
                </a:solidFill>
              </a:rPr>
              <a:t>tyle)</a:t>
            </a:r>
          </a:p>
          <a:p>
            <a:pPr algn="l"/>
            <a:r>
              <a:rPr lang="es-ES" dirty="0" smtClean="0">
                <a:solidFill>
                  <a:schemeClr val="bg1"/>
                </a:solidFill>
              </a:rPr>
              <a:t>El </a:t>
            </a:r>
            <a:r>
              <a:rPr lang="es-ES" u="sng" dirty="0" smtClean="0">
                <a:solidFill>
                  <a:schemeClr val="bg1"/>
                </a:solidFill>
              </a:rPr>
              <a:t>CSE</a:t>
            </a:r>
            <a:r>
              <a:rPr lang="es-ES" dirty="0" smtClean="0">
                <a:solidFill>
                  <a:schemeClr val="bg1"/>
                </a:solidFill>
              </a:rPr>
              <a:t> (Council of Science Editors)</a:t>
            </a:r>
          </a:p>
          <a:p>
            <a:pPr algn="l"/>
            <a:r>
              <a:rPr lang="es-ES" dirty="0" smtClean="0">
                <a:solidFill>
                  <a:schemeClr val="bg1"/>
                </a:solidFill>
              </a:rPr>
              <a:t>El </a:t>
            </a:r>
            <a:r>
              <a:rPr lang="es-ES" u="sng" dirty="0" smtClean="0">
                <a:solidFill>
                  <a:schemeClr val="bg1"/>
                </a:solidFill>
              </a:rPr>
              <a:t>APA </a:t>
            </a:r>
            <a:r>
              <a:rPr lang="es-ES" dirty="0" smtClean="0">
                <a:solidFill>
                  <a:schemeClr val="bg1"/>
                </a:solidFill>
              </a:rPr>
              <a:t> (American Psychological</a:t>
            </a:r>
            <a:r>
              <a:rPr lang="es-ES" dirty="0">
                <a:solidFill>
                  <a:schemeClr val="bg1"/>
                </a:solidFill>
              </a:rPr>
              <a:t> </a:t>
            </a:r>
            <a:r>
              <a:rPr lang="es-ES" dirty="0" smtClean="0">
                <a:solidFill>
                  <a:schemeClr val="bg1"/>
                </a:solidFill>
              </a:rPr>
              <a:t>       Association)</a:t>
            </a:r>
            <a:endParaRPr lang="es-ES" u="sng" dirty="0">
              <a:solidFill>
                <a:schemeClr val="bg1"/>
              </a:solidFill>
            </a:endParaRPr>
          </a:p>
        </p:txBody>
      </p:sp>
      <p:sp>
        <p:nvSpPr>
          <p:cNvPr id="8" name="7 Rectángulo"/>
          <p:cNvSpPr/>
          <p:nvPr/>
        </p:nvSpPr>
        <p:spPr>
          <a:xfrm>
            <a:off x="571472" y="285728"/>
            <a:ext cx="8001056" cy="1754326"/>
          </a:xfrm>
          <a:prstGeom prst="rect">
            <a:avLst/>
          </a:prstGeom>
          <a:noFill/>
        </p:spPr>
        <p:txBody>
          <a:bodyPr wrap="square" lIns="91440" tIns="45720" rIns="91440" bIns="45720">
            <a:spAutoFit/>
          </a:bodyPr>
          <a:lstStyle/>
          <a:p>
            <a:pPr algn="ctr"/>
            <a:r>
              <a:rPr lang="es-ES" sz="5400" b="1" dirty="0" smtClean="0">
                <a:ln w="1905"/>
                <a:solidFill>
                  <a:schemeClr val="bg1"/>
                </a:solidFill>
                <a:effectLst>
                  <a:innerShdw blurRad="69850" dist="43180" dir="5400000">
                    <a:srgbClr val="000000">
                      <a:alpha val="65000"/>
                    </a:srgbClr>
                  </a:innerShdw>
                </a:effectLst>
              </a:rPr>
              <a:t>Los 4 tipos de manuales que existen:</a:t>
            </a:r>
            <a:endParaRPr lang="es-ES" sz="5400" b="1" cap="none" spc="0" dirty="0">
              <a:ln w="1905"/>
              <a:solidFill>
                <a:schemeClr val="bg1"/>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428728" y="928670"/>
            <a:ext cx="6572296" cy="2585323"/>
          </a:xfrm>
          <a:prstGeom prst="rect">
            <a:avLst/>
          </a:prstGeom>
          <a:noFill/>
        </p:spPr>
        <p:txBody>
          <a:bodyPr wrap="squar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Ejemplo:</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Manual de estilo </a:t>
            </a:r>
            <a:r>
              <a:rPr lang="es-ES" sz="5400" b="1" dirty="0" smtClean="0">
                <a:ln w="1905"/>
                <a:solidFill>
                  <a:srgbClr val="FF0000"/>
                </a:solidFill>
                <a:effectLst>
                  <a:innerShdw blurRad="69850" dist="43180" dir="5400000">
                    <a:srgbClr val="000000">
                      <a:alpha val="65000"/>
                    </a:srgbClr>
                  </a:innerShdw>
                </a:effectLst>
              </a:rPr>
              <a:t>APA</a:t>
            </a:r>
            <a:endParaRPr lang="es-ES" sz="5400" b="1" cap="none" spc="0" dirty="0">
              <a:ln w="1905"/>
              <a:solidFill>
                <a:srgbClr val="FF000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571744"/>
            <a:ext cx="8062912" cy="1470025"/>
          </a:xfrm>
        </p:spPr>
        <p:txBody>
          <a:bodyPr>
            <a:normAutofit/>
          </a:bodyPr>
          <a:lstStyle/>
          <a:p>
            <a:r>
              <a:rPr lang="es-CO" dirty="0" smtClean="0">
                <a:solidFill>
                  <a:srgbClr val="FFFF00"/>
                </a:solidFill>
              </a:rPr>
              <a:t>SISTEMAS BIBLIOGRÁFICOS: “EL SISTEMA VANCOUVER</a:t>
            </a:r>
            <a:r>
              <a:rPr lang="es-CO" dirty="0" smtClean="0"/>
              <a:t>”</a:t>
            </a:r>
            <a:endParaRPr lang="es-CO" dirty="0"/>
          </a:p>
        </p:txBody>
      </p:sp>
      <p:sp>
        <p:nvSpPr>
          <p:cNvPr id="3" name="2 Subtítulo"/>
          <p:cNvSpPr>
            <a:spLocks noGrp="1"/>
          </p:cNvSpPr>
          <p:nvPr>
            <p:ph type="subTitle" idx="1"/>
          </p:nvPr>
        </p:nvSpPr>
        <p:spPr/>
        <p:txBody>
          <a:bodyPr/>
          <a:lstStyle/>
          <a:p>
            <a:endParaRPr lang="es-CO" dirty="0" smtClean="0"/>
          </a:p>
          <a:p>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a:t>
            </a:r>
            <a:r>
              <a:rPr lang="es-CO" dirty="0" smtClean="0">
                <a:solidFill>
                  <a:schemeClr val="accent3">
                    <a:lumMod val="75000"/>
                  </a:schemeClr>
                </a:solidFill>
              </a:rPr>
              <a:t>Qué es un sistema bibliográfico?</a:t>
            </a:r>
            <a:r>
              <a:rPr lang="es-CO" dirty="0" smtClean="0"/>
              <a:t/>
            </a:r>
            <a:br>
              <a:rPr lang="es-CO" dirty="0" smtClean="0"/>
            </a:br>
            <a:endParaRPr lang="es-CO" dirty="0"/>
          </a:p>
        </p:txBody>
      </p:sp>
      <p:sp>
        <p:nvSpPr>
          <p:cNvPr id="3" name="2 Marcador de contenido"/>
          <p:cNvSpPr>
            <a:spLocks noGrp="1"/>
          </p:cNvSpPr>
          <p:nvPr>
            <p:ph idx="1"/>
          </p:nvPr>
        </p:nvSpPr>
        <p:spPr>
          <a:xfrm>
            <a:off x="0" y="1357298"/>
            <a:ext cx="8229600" cy="5126055"/>
          </a:xfrm>
        </p:spPr>
        <p:txBody>
          <a:bodyPr>
            <a:normAutofit fontScale="70000" lnSpcReduction="20000"/>
          </a:bodyPr>
          <a:lstStyle/>
          <a:p>
            <a:pPr>
              <a:lnSpc>
                <a:spcPct val="170000"/>
              </a:lnSpc>
              <a:buNone/>
            </a:pPr>
            <a:r>
              <a:rPr lang="es-CO" b="1" dirty="0">
                <a:solidFill>
                  <a:srgbClr val="002060"/>
                </a:solidFill>
                <a:latin typeface="Arial" pitchFamily="34" charset="0"/>
                <a:cs typeface="Arial" pitchFamily="34" charset="0"/>
              </a:rPr>
              <a:t>La bibliografía es el estudio de referencia de los textos. </a:t>
            </a:r>
            <a:r>
              <a:rPr lang="es-CO" b="1" dirty="0" smtClean="0">
                <a:solidFill>
                  <a:srgbClr val="002060"/>
                </a:solidFill>
                <a:latin typeface="Arial" pitchFamily="34" charset="0"/>
                <a:cs typeface="Arial" pitchFamily="34" charset="0"/>
              </a:rPr>
              <a:t>Proviene del</a:t>
            </a:r>
            <a:r>
              <a:rPr lang="es-CO" b="1" dirty="0">
                <a:solidFill>
                  <a:srgbClr val="002060"/>
                </a:solidFill>
                <a:latin typeface="Arial" pitchFamily="34" charset="0"/>
                <a:cs typeface="Arial" pitchFamily="34" charset="0"/>
              </a:rPr>
              <a:t> </a:t>
            </a:r>
            <a:r>
              <a:rPr lang="es-CO" b="1" dirty="0" smtClean="0">
                <a:solidFill>
                  <a:srgbClr val="002060"/>
                </a:solidFill>
                <a:latin typeface="Arial" pitchFamily="34" charset="0"/>
                <a:cs typeface="Arial" pitchFamily="34" charset="0"/>
              </a:rPr>
              <a:t>griego</a:t>
            </a:r>
            <a:r>
              <a:rPr lang="es-CO" b="1" dirty="0">
                <a:solidFill>
                  <a:srgbClr val="002060"/>
                </a:solidFill>
                <a:latin typeface="Arial" pitchFamily="34" charset="0"/>
                <a:cs typeface="Arial" pitchFamily="34" charset="0"/>
              </a:rPr>
              <a:t> </a:t>
            </a:r>
            <a:r>
              <a:rPr lang="es-CO" b="1" dirty="0" err="1">
                <a:solidFill>
                  <a:srgbClr val="002060"/>
                </a:solidFill>
                <a:latin typeface="Arial" pitchFamily="34" charset="0"/>
                <a:cs typeface="Arial" pitchFamily="34" charset="0"/>
              </a:rPr>
              <a:t>βιβλίο</a:t>
            </a:r>
            <a:r>
              <a:rPr lang="es-CO" b="1" dirty="0">
                <a:solidFill>
                  <a:srgbClr val="002060"/>
                </a:solidFill>
                <a:latin typeface="Arial" pitchFamily="34" charset="0"/>
                <a:cs typeface="Arial" pitchFamily="34" charset="0"/>
              </a:rPr>
              <a:t> </a:t>
            </a:r>
            <a:r>
              <a:rPr lang="es-CO" b="1" i="1" dirty="0">
                <a:solidFill>
                  <a:srgbClr val="002060"/>
                </a:solidFill>
                <a:latin typeface="Arial" pitchFamily="34" charset="0"/>
                <a:cs typeface="Arial" pitchFamily="34" charset="0"/>
              </a:rPr>
              <a:t>(</a:t>
            </a:r>
            <a:r>
              <a:rPr lang="es-CO" b="1" i="1" dirty="0" err="1">
                <a:solidFill>
                  <a:srgbClr val="002060"/>
                </a:solidFill>
                <a:latin typeface="Arial" pitchFamily="34" charset="0"/>
                <a:cs typeface="Arial" pitchFamily="34" charset="0"/>
              </a:rPr>
              <a:t>biblío</a:t>
            </a:r>
            <a:r>
              <a:rPr lang="es-CO" b="1" i="1" dirty="0">
                <a:solidFill>
                  <a:srgbClr val="002060"/>
                </a:solidFill>
                <a:latin typeface="Arial" pitchFamily="34" charset="0"/>
                <a:cs typeface="Arial" pitchFamily="34" charset="0"/>
              </a:rPr>
              <a:t>):</a:t>
            </a:r>
            <a:r>
              <a:rPr lang="es-CO" b="1" dirty="0">
                <a:solidFill>
                  <a:srgbClr val="002060"/>
                </a:solidFill>
                <a:latin typeface="Arial" pitchFamily="34" charset="0"/>
                <a:cs typeface="Arial" pitchFamily="34" charset="0"/>
              </a:rPr>
              <a:t>‘libros’, y </a:t>
            </a:r>
            <a:r>
              <a:rPr lang="es-CO" b="1" dirty="0" err="1">
                <a:solidFill>
                  <a:srgbClr val="002060"/>
                </a:solidFill>
                <a:latin typeface="Arial" pitchFamily="34" charset="0"/>
                <a:cs typeface="Arial" pitchFamily="34" charset="0"/>
              </a:rPr>
              <a:t>γράφω</a:t>
            </a:r>
            <a:r>
              <a:rPr lang="es-CO" b="1" dirty="0">
                <a:solidFill>
                  <a:srgbClr val="002060"/>
                </a:solidFill>
                <a:latin typeface="Arial" pitchFamily="34" charset="0"/>
                <a:cs typeface="Arial" pitchFamily="34" charset="0"/>
              </a:rPr>
              <a:t> </a:t>
            </a:r>
            <a:r>
              <a:rPr lang="es-CO" b="1" i="1" dirty="0">
                <a:solidFill>
                  <a:srgbClr val="002060"/>
                </a:solidFill>
                <a:latin typeface="Arial" pitchFamily="34" charset="0"/>
                <a:cs typeface="Arial" pitchFamily="34" charset="0"/>
              </a:rPr>
              <a:t>(</a:t>
            </a:r>
            <a:r>
              <a:rPr lang="es-CO" b="1" i="1" dirty="0" err="1">
                <a:solidFill>
                  <a:srgbClr val="002060"/>
                </a:solidFill>
                <a:latin typeface="Arial" pitchFamily="34" charset="0"/>
                <a:cs typeface="Arial" pitchFamily="34" charset="0"/>
              </a:rPr>
              <a:t>gráfo</a:t>
            </a:r>
            <a:r>
              <a:rPr lang="es-CO" b="1" i="1" dirty="0">
                <a:solidFill>
                  <a:srgbClr val="002060"/>
                </a:solidFill>
                <a:latin typeface="Arial" pitchFamily="34" charset="0"/>
                <a:cs typeface="Arial" pitchFamily="34" charset="0"/>
              </a:rPr>
              <a:t>):</a:t>
            </a:r>
            <a:r>
              <a:rPr lang="es-CO" b="1" dirty="0">
                <a:solidFill>
                  <a:srgbClr val="002060"/>
                </a:solidFill>
                <a:latin typeface="Arial" pitchFamily="34" charset="0"/>
                <a:cs typeface="Arial" pitchFamily="34" charset="0"/>
              </a:rPr>
              <a:t> ‘escribir’.</a:t>
            </a:r>
          </a:p>
          <a:p>
            <a:pPr>
              <a:lnSpc>
                <a:spcPct val="170000"/>
              </a:lnSpc>
              <a:buNone/>
            </a:pPr>
            <a:r>
              <a:rPr lang="es-CO" b="1" dirty="0">
                <a:solidFill>
                  <a:srgbClr val="002060"/>
                </a:solidFill>
                <a:latin typeface="Arial" pitchFamily="34" charset="0"/>
                <a:cs typeface="Arial" pitchFamily="34" charset="0"/>
              </a:rPr>
              <a:t>Podemos establecer una primera clasificación en función del tipo de uso que el escritor dio a las fuentes bibliográficas en la redacción de su obra:</a:t>
            </a:r>
          </a:p>
          <a:p>
            <a:pPr>
              <a:lnSpc>
                <a:spcPct val="170000"/>
              </a:lnSpc>
              <a:buNone/>
            </a:pPr>
            <a:r>
              <a:rPr lang="es-CO" b="1" dirty="0">
                <a:solidFill>
                  <a:srgbClr val="002060"/>
                </a:solidFill>
                <a:latin typeface="Arial" pitchFamily="34" charset="0"/>
                <a:cs typeface="Arial" pitchFamily="34" charset="0"/>
              </a:rPr>
              <a:t>El escritor utilizó la bibliografía que cita en el artículo como base para la redacción del artículo.</a:t>
            </a:r>
          </a:p>
          <a:p>
            <a:pPr>
              <a:lnSpc>
                <a:spcPct val="170000"/>
              </a:lnSpc>
              <a:buNone/>
            </a:pPr>
            <a:r>
              <a:rPr lang="es-CO" b="1" dirty="0">
                <a:solidFill>
                  <a:srgbClr val="002060"/>
                </a:solidFill>
                <a:latin typeface="Arial" pitchFamily="34" charset="0"/>
                <a:cs typeface="Arial" pitchFamily="34" charset="0"/>
              </a:rPr>
              <a:t>La bibliografía citada en el artículo no ha sido utilizada para la redacción del mismo, sino que se trata del aporte de otro escritor con el objeto de enriquecer el contenido </a:t>
            </a:r>
            <a:r>
              <a:rPr lang="es-CO" b="1" dirty="0" smtClean="0">
                <a:solidFill>
                  <a:srgbClr val="002060"/>
                </a:solidFill>
                <a:latin typeface="Arial" pitchFamily="34" charset="0"/>
                <a:cs typeface="Arial" pitchFamily="34" charset="0"/>
              </a:rPr>
              <a:t>encontramos </a:t>
            </a:r>
            <a:r>
              <a:rPr lang="es-CO" b="1" dirty="0">
                <a:solidFill>
                  <a:srgbClr val="002060"/>
                </a:solidFill>
                <a:latin typeface="Arial" pitchFamily="34" charset="0"/>
                <a:cs typeface="Arial" pitchFamily="34" charset="0"/>
              </a:rPr>
              <a:t>la bibliografía histórica y la bibliografía sociológica.</a:t>
            </a:r>
          </a:p>
          <a:p>
            <a:pPr>
              <a:lnSpc>
                <a:spcPct val="170000"/>
              </a:lnSpc>
              <a:buNone/>
            </a:pPr>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¿Qué es e sistema Vancouver?</a:t>
            </a:r>
            <a:endParaRPr lang="es-CO" dirty="0"/>
          </a:p>
        </p:txBody>
      </p:sp>
      <p:sp>
        <p:nvSpPr>
          <p:cNvPr id="3" name="2 Marcador de contenido"/>
          <p:cNvSpPr>
            <a:spLocks noGrp="1"/>
          </p:cNvSpPr>
          <p:nvPr>
            <p:ph idx="1"/>
          </p:nvPr>
        </p:nvSpPr>
        <p:spPr>
          <a:xfrm>
            <a:off x="0" y="1857364"/>
            <a:ext cx="8229600" cy="4883196"/>
          </a:xfrm>
        </p:spPr>
        <p:txBody>
          <a:bodyPr>
            <a:normAutofit fontScale="47500" lnSpcReduction="20000"/>
          </a:bodyPr>
          <a:lstStyle/>
          <a:p>
            <a:pPr algn="ctr">
              <a:lnSpc>
                <a:spcPct val="170000"/>
              </a:lnSpc>
              <a:buNone/>
            </a:pPr>
            <a:r>
              <a:rPr lang="es-CO" sz="3400" b="1" dirty="0" smtClean="0">
                <a:latin typeface="Arial" pitchFamily="34" charset="0"/>
                <a:cs typeface="Arial" pitchFamily="34" charset="0"/>
              </a:rPr>
              <a:t>Es el método bibliográfico y referencial que recurre a las notas a pie de página. Este sistema incluye tanto la bibliografía de las obras consultadas durante la escritura del texto, como la de las referencias bibliográficas que el autor considere apropiadas para que el lector obtenga una información más amplia. Pueden incluirse de tres maneras:</a:t>
            </a:r>
          </a:p>
          <a:p>
            <a:pPr algn="ctr">
              <a:lnSpc>
                <a:spcPct val="170000"/>
              </a:lnSpc>
              <a:buNone/>
            </a:pPr>
            <a:r>
              <a:rPr lang="es-CO" sz="3400" b="1" dirty="0" smtClean="0">
                <a:latin typeface="Arial" pitchFamily="34" charset="0"/>
                <a:cs typeface="Arial" pitchFamily="34" charset="0"/>
              </a:rPr>
              <a:t>a.- En la parte inferior del cuerpo del escrito, seguida de un número correlativo que inserta desde la computadora [Insertar: Referencia: Notas al pie].</a:t>
            </a:r>
          </a:p>
          <a:p>
            <a:pPr algn="ctr">
              <a:lnSpc>
                <a:spcPct val="170000"/>
              </a:lnSpc>
              <a:buNone/>
            </a:pPr>
            <a:r>
              <a:rPr lang="es-CO" sz="3400" b="1" dirty="0" smtClean="0">
                <a:latin typeface="Arial" pitchFamily="34" charset="0"/>
                <a:cs typeface="Arial" pitchFamily="34" charset="0"/>
              </a:rPr>
              <a:t>b.- En trabajos extensos, al final de cada capítulo, bajo el título “Notas al capítulo…” tal o cual. Cada capítulo comenzará con la nota número 1 [Insertar: Referencia: Notas al pie…: Notas al final: Final de la sección].</a:t>
            </a:r>
          </a:p>
          <a:p>
            <a:pPr algn="ctr">
              <a:lnSpc>
                <a:spcPct val="170000"/>
              </a:lnSpc>
              <a:buNone/>
            </a:pPr>
            <a:r>
              <a:rPr lang="es-CO" sz="3400" b="1" dirty="0" smtClean="0">
                <a:latin typeface="Arial" pitchFamily="34" charset="0"/>
                <a:cs typeface="Arial" pitchFamily="34" charset="0"/>
              </a:rPr>
              <a:t>c.-  Al final de la obra con numeración corrida, bajo el título de “Notas” y en página aparte [Insertar: Referencia: Notas al pie…: Notas al final</a:t>
            </a:r>
            <a:r>
              <a:rPr lang="es-CO" b="1" dirty="0" smtClean="0">
                <a:latin typeface="Arial" pitchFamily="34" charset="0"/>
                <a:cs typeface="Arial" pitchFamily="34" charset="0"/>
              </a:rPr>
              <a:t>: Final del documento</a:t>
            </a:r>
            <a:r>
              <a:rPr lang="es-CO" b="1"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solidFill>
                  <a:schemeClr val="tx1"/>
                </a:solidFill>
              </a:rPr>
              <a:t>Ejemplo:</a:t>
            </a:r>
            <a:endParaRPr lang="es-CO" dirty="0">
              <a:solidFill>
                <a:schemeClr val="tx1"/>
              </a:solidFill>
            </a:endParaRPr>
          </a:p>
        </p:txBody>
      </p:sp>
      <p:sp>
        <p:nvSpPr>
          <p:cNvPr id="3" name="2 Marcador de contenido"/>
          <p:cNvSpPr>
            <a:spLocks noGrp="1"/>
          </p:cNvSpPr>
          <p:nvPr>
            <p:ph idx="1"/>
          </p:nvPr>
        </p:nvSpPr>
        <p:spPr/>
        <p:txBody>
          <a:bodyPr>
            <a:normAutofit fontScale="92500" lnSpcReduction="10000"/>
          </a:bodyPr>
          <a:lstStyle/>
          <a:p>
            <a:pPr algn="ctr">
              <a:lnSpc>
                <a:spcPct val="120000"/>
              </a:lnSpc>
              <a:buNone/>
            </a:pPr>
            <a:r>
              <a:rPr lang="en-US" sz="3200" spc="-150" dirty="0">
                <a:solidFill>
                  <a:schemeClr val="accent3">
                    <a:lumMod val="75000"/>
                  </a:schemeClr>
                </a:solidFill>
              </a:rPr>
              <a:t>Hsieh-Yee I. Modifying cataloging practice and OCLC infrastructure for effective organization</a:t>
            </a:r>
          </a:p>
          <a:p>
            <a:pPr algn="ctr">
              <a:lnSpc>
                <a:spcPct val="120000"/>
              </a:lnSpc>
              <a:buNone/>
            </a:pPr>
            <a:r>
              <a:rPr lang="en-US" sz="3200" spc="-150" dirty="0">
                <a:solidFill>
                  <a:schemeClr val="accent3">
                    <a:lumMod val="75000"/>
                  </a:schemeClr>
                </a:solidFill>
              </a:rPr>
              <a:t>of Internet resources [texto en línea]. En: Proceedings of the OCLC Internet Cataloging</a:t>
            </a:r>
          </a:p>
          <a:p>
            <a:pPr algn="ctr">
              <a:lnSpc>
                <a:spcPct val="120000"/>
              </a:lnSpc>
              <a:buNone/>
            </a:pPr>
            <a:r>
              <a:rPr lang="en-US" sz="3200" spc="-150" dirty="0" smtClean="0">
                <a:solidFill>
                  <a:schemeClr val="accent3">
                    <a:lumMod val="75000"/>
                  </a:schemeClr>
                </a:solidFill>
              </a:rPr>
              <a:t>Colloquium, </a:t>
            </a:r>
            <a:r>
              <a:rPr lang="en-US" sz="3200" spc="-150" dirty="0">
                <a:solidFill>
                  <a:schemeClr val="accent3">
                    <a:lumMod val="75000"/>
                  </a:schemeClr>
                </a:solidFill>
              </a:rPr>
              <a:t>San Antonio Texas, January 19, 1996</a:t>
            </a:r>
            <a:r>
              <a:rPr lang="en-US" sz="3200" spc="-150" dirty="0" smtClean="0">
                <a:solidFill>
                  <a:schemeClr val="accent3">
                    <a:lumMod val="75000"/>
                  </a:schemeClr>
                </a:solidFill>
              </a:rPr>
              <a:t>. </a:t>
            </a:r>
            <a:r>
              <a:rPr lang="es-CO" sz="3200" spc="-150" dirty="0" smtClean="0">
                <a:solidFill>
                  <a:schemeClr val="accent3">
                    <a:lumMod val="75000"/>
                  </a:schemeClr>
                </a:solidFill>
              </a:rPr>
              <a:t>&lt;</a:t>
            </a:r>
            <a:r>
              <a:rPr lang="es-CO" sz="3200" spc="-150" dirty="0">
                <a:solidFill>
                  <a:schemeClr val="accent3">
                    <a:lumMod val="75000"/>
                  </a:schemeClr>
                </a:solidFill>
              </a:rPr>
              <a:t>http:www.oclc.org/</a:t>
            </a:r>
            <a:r>
              <a:rPr lang="es-CO" sz="3200" spc="-150" dirty="0" err="1">
                <a:solidFill>
                  <a:schemeClr val="accent3">
                    <a:lumMod val="75000"/>
                  </a:schemeClr>
                </a:solidFill>
              </a:rPr>
              <a:t>oclc</a:t>
            </a:r>
            <a:r>
              <a:rPr lang="es-CO" sz="3200" spc="-150" dirty="0">
                <a:solidFill>
                  <a:schemeClr val="accent3">
                    <a:lumMod val="75000"/>
                  </a:schemeClr>
                </a:solidFill>
              </a:rPr>
              <a:t>/</a:t>
            </a:r>
            <a:r>
              <a:rPr lang="es-CO" sz="3200" spc="-150" dirty="0" err="1">
                <a:solidFill>
                  <a:schemeClr val="accent3">
                    <a:lumMod val="75000"/>
                  </a:schemeClr>
                </a:solidFill>
              </a:rPr>
              <a:t>man</a:t>
            </a:r>
            <a:r>
              <a:rPr lang="es-CO" sz="3200" spc="-150" dirty="0">
                <a:solidFill>
                  <a:schemeClr val="accent3">
                    <a:lumMod val="75000"/>
                  </a:schemeClr>
                </a:solidFill>
              </a:rPr>
              <a:t>/</a:t>
            </a:r>
            <a:r>
              <a:rPr lang="es-CO" sz="3200" spc="-150" dirty="0" err="1">
                <a:solidFill>
                  <a:schemeClr val="accent3">
                    <a:lumMod val="75000"/>
                  </a:schemeClr>
                </a:solidFill>
              </a:rPr>
              <a:t>colloq</a:t>
            </a:r>
            <a:r>
              <a:rPr lang="es-CO" sz="3200" spc="-150" dirty="0">
                <a:solidFill>
                  <a:schemeClr val="accent3">
                    <a:lumMod val="75000"/>
                  </a:schemeClr>
                </a:solidFill>
              </a:rPr>
              <a:t>/</a:t>
            </a:r>
            <a:r>
              <a:rPr lang="es-CO" sz="3200" spc="-150" dirty="0" err="1">
                <a:solidFill>
                  <a:schemeClr val="accent3">
                    <a:lumMod val="75000"/>
                  </a:schemeClr>
                </a:solidFill>
              </a:rPr>
              <a:t>hsieh.htm</a:t>
            </a:r>
            <a:r>
              <a:rPr lang="es-CO" sz="3200" spc="-150" dirty="0">
                <a:solidFill>
                  <a:schemeClr val="accent3">
                    <a:lumMod val="75000"/>
                  </a:schemeClr>
                </a:solidFill>
              </a:rPr>
              <a:t>&gt; [consulta</a:t>
            </a:r>
            <a:r>
              <a:rPr lang="es-CO" sz="2000" spc="-150" dirty="0"/>
              <a:t>: 25 </a:t>
            </a:r>
            <a:r>
              <a:rPr lang="es-CO" sz="2000" spc="-150" dirty="0" err="1"/>
              <a:t>nov</a:t>
            </a:r>
            <a:r>
              <a:rPr lang="es-CO" sz="2000" spc="-150" dirty="0"/>
              <a:t> 1999].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Como referencia de la cita textual._</a:t>
            </a:r>
            <a:endParaRPr lang="es-ES" dirty="0"/>
          </a:p>
        </p:txBody>
      </p:sp>
      <p:sp>
        <p:nvSpPr>
          <p:cNvPr id="3" name="2 Subtítulo"/>
          <p:cNvSpPr>
            <a:spLocks noGrp="1"/>
          </p:cNvSpPr>
          <p:nvPr>
            <p:ph type="subTitle" idx="1"/>
          </p:nvPr>
        </p:nvSpPr>
        <p:spPr/>
        <p:txBody>
          <a:bodyPr/>
          <a:lstStyle/>
          <a:p>
            <a:r>
              <a:rPr lang="es-ES" dirty="0" smtClean="0"/>
              <a:t>Como estudiante se debe seguir el formato de del sistema de Harvard (APA).</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a:t>
            </a:r>
            <a:endParaRPr lang="es-ES" dirty="0"/>
          </a:p>
        </p:txBody>
      </p:sp>
      <p:sp>
        <p:nvSpPr>
          <p:cNvPr id="3" name="2 Marcador de contenido"/>
          <p:cNvSpPr>
            <a:spLocks noGrp="1"/>
          </p:cNvSpPr>
          <p:nvPr>
            <p:ph idx="1"/>
          </p:nvPr>
        </p:nvSpPr>
        <p:spPr/>
        <p:txBody>
          <a:bodyPr/>
          <a:lstStyle/>
          <a:p>
            <a:r>
              <a:rPr lang="es-ES" dirty="0" smtClean="0"/>
              <a:t>NUMERO DE SECUENCIAS: Nombre y apellido del autor. Año de la publicación. “titulo de la obra”. Ciudad de la publicación, nombre de la casa editora. Numero de paginas.</a:t>
            </a:r>
          </a:p>
          <a:p>
            <a:r>
              <a:rPr lang="es-ES" dirty="0" smtClean="0"/>
              <a:t>Bill portes. (2003) “sueños de verano”. Madrid: Santillana. Pag:245.</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357166"/>
            <a:ext cx="7772400" cy="4824536"/>
          </a:xfrm>
        </p:spPr>
        <p:txBody>
          <a:bodyPr>
            <a:normAutofit fontScale="90000"/>
          </a:bodyPr>
          <a:lstStyle/>
          <a:p>
            <a:pPr algn="ctr" fontAlgn="t"/>
            <a:r>
              <a:rPr lang="es-MX" sz="3600" b="1" dirty="0" smtClean="0">
                <a:solidFill>
                  <a:schemeClr val="bg1"/>
                </a:solidFill>
              </a:rPr>
              <a:t>COMO NOTA ACLARATORIA </a:t>
            </a:r>
            <a:r>
              <a:rPr lang="es-MX" sz="3200" dirty="0" smtClean="0">
                <a:solidFill>
                  <a:schemeClr val="bg1"/>
                </a:solidFill>
              </a:rPr>
              <a:t/>
            </a:r>
            <a:br>
              <a:rPr lang="es-MX" sz="3200" dirty="0" smtClean="0">
                <a:solidFill>
                  <a:schemeClr val="bg1"/>
                </a:solidFill>
              </a:rPr>
            </a:br>
            <a:r>
              <a:rPr lang="es-MX" sz="3200" dirty="0" smtClean="0">
                <a:solidFill>
                  <a:schemeClr val="bg1"/>
                </a:solidFill>
              </a:rPr>
              <a:t>que podrá servirle al lector para ampliar los aspectos que mencionan el autor, el traductor o el editor del texto.</a:t>
            </a:r>
            <a:br>
              <a:rPr lang="es-MX" sz="3200" dirty="0" smtClean="0">
                <a:solidFill>
                  <a:schemeClr val="bg1"/>
                </a:solidFill>
              </a:rPr>
            </a:br>
            <a:r>
              <a:rPr lang="es-MX" sz="3200" dirty="0" smtClean="0">
                <a:solidFill>
                  <a:schemeClr val="bg1"/>
                </a:solidFill>
              </a:rPr>
              <a:t/>
            </a:r>
            <a:br>
              <a:rPr lang="es-MX" sz="3200" dirty="0" smtClean="0">
                <a:solidFill>
                  <a:schemeClr val="bg1"/>
                </a:solidFill>
              </a:rPr>
            </a:br>
            <a:r>
              <a:rPr lang="es-MX" sz="3200" dirty="0" smtClean="0">
                <a:solidFill>
                  <a:schemeClr val="bg1"/>
                </a:solidFill>
              </a:rPr>
              <a:t>Ejemplo :</a:t>
            </a:r>
            <a:br>
              <a:rPr lang="es-MX" sz="3200" dirty="0" smtClean="0">
                <a:solidFill>
                  <a:schemeClr val="bg1"/>
                </a:solidFill>
              </a:rPr>
            </a:br>
            <a:r>
              <a:rPr lang="es-MX" sz="3200" dirty="0" smtClean="0">
                <a:solidFill>
                  <a:schemeClr val="bg1"/>
                </a:solidFill>
              </a:rPr>
              <a:t/>
            </a:r>
            <a:br>
              <a:rPr lang="es-MX" sz="3200" dirty="0" smtClean="0">
                <a:solidFill>
                  <a:schemeClr val="bg1"/>
                </a:solidFill>
              </a:rPr>
            </a:br>
            <a:r>
              <a:rPr lang="es-MX" sz="3200" b="1" dirty="0" smtClean="0">
                <a:solidFill>
                  <a:schemeClr val="bg1"/>
                </a:solidFill>
              </a:rPr>
              <a:t/>
            </a:r>
            <a:br>
              <a:rPr lang="es-MX" sz="3200" b="1" dirty="0" smtClean="0">
                <a:solidFill>
                  <a:schemeClr val="bg1"/>
                </a:solidFill>
              </a:rPr>
            </a:br>
            <a:endParaRPr lang="es-MX" sz="3200" dirty="0">
              <a:solidFill>
                <a:schemeClr val="bg1"/>
              </a:solidFill>
            </a:endParaRPr>
          </a:p>
        </p:txBody>
      </p:sp>
      <p:pic>
        <p:nvPicPr>
          <p:cNvPr id="1025" name="Picture 1" descr="http://www.britishcouncil.org/es/spacer.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98713" y="1600200"/>
            <a:ext cx="76200" cy="9525"/>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http://www.britishcouncil.org/es/structure-common-angled-lozenge-left-lighter-green.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398713" y="1600200"/>
            <a:ext cx="47625" cy="47625"/>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http://www.britishcouncil.org/es/spacer.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98713" y="1600200"/>
            <a:ext cx="9525" cy="20955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www.britishcouncil.org/es/spacer.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98713" y="1600200"/>
            <a:ext cx="9525" cy="1905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979309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TotalTime>
  <Words>1499</Words>
  <Application>Microsoft Office PowerPoint</Application>
  <PresentationFormat>Presentación en pantalla (4:3)</PresentationFormat>
  <Paragraphs>116</Paragraphs>
  <Slides>29</Slides>
  <Notes>1</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Opulento</vt:lpstr>
      <vt:lpstr>Diapositiva 1</vt:lpstr>
      <vt:lpstr>Diapositiva 2</vt:lpstr>
      <vt:lpstr>SISTEMAS BIBLIOGRÁFICOS: “EL SISTEMA VANCOUVER”</vt:lpstr>
      <vt:lpstr>¿Qué es un sistema bibliográfico? </vt:lpstr>
      <vt:lpstr>¿Qué es e sistema Vancouver?</vt:lpstr>
      <vt:lpstr>Ejemplo:</vt:lpstr>
      <vt:lpstr>Como referencia de la cita textual._</vt:lpstr>
      <vt:lpstr>EJEMPLO:</vt:lpstr>
      <vt:lpstr>COMO NOTA ACLARATORIA  que podrá servirle al lector para ampliar los aspectos que mencionan el autor, el traductor o el editor del texto.  Ejemplo :   </vt:lpstr>
      <vt:lpstr>  </vt:lpstr>
      <vt:lpstr>3-. NOTA DE REFERENCIA</vt:lpstr>
      <vt:lpstr>Diapositiva 12</vt:lpstr>
      <vt:lpstr>EJEMPLOS DE NOTAS DE REFERENCIAS:</vt:lpstr>
      <vt:lpstr>Diapositiva 14</vt:lpstr>
      <vt:lpstr>Diapositiva 15</vt:lpstr>
      <vt:lpstr>Diapositiva 16</vt:lpstr>
      <vt:lpstr>Diapositiva 17</vt:lpstr>
      <vt:lpstr>El formato más habitual es el de   (autor o autores año:número de página)  o   (autor o autores año, número de página),  por ejemplo:  (Apple, 2000: 15),  (Apple 2000, 15). </vt:lpstr>
      <vt:lpstr>b. Autor citado fuera del texto, dentro del paréntesis</vt:lpstr>
      <vt:lpstr>c. Cita directa o cita textual</vt:lpstr>
      <vt:lpstr>  </vt:lpstr>
      <vt:lpstr>Cuando se citan varias autores en una publicación</vt:lpstr>
      <vt:lpstr>Diapositiva 23</vt:lpstr>
      <vt:lpstr>Referencia bibliográficas para libros electrónicos</vt:lpstr>
      <vt:lpstr>Diapositiva 25</vt:lpstr>
      <vt:lpstr> manuales de estilo</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manuales de estilo</dc:title>
  <dc:creator>deyly zaragosa</dc:creator>
  <cp:lastModifiedBy>Maestros</cp:lastModifiedBy>
  <cp:revision>17</cp:revision>
  <dcterms:created xsi:type="dcterms:W3CDTF">2011-10-04T04:28:46Z</dcterms:created>
  <dcterms:modified xsi:type="dcterms:W3CDTF">2011-10-19T22:47:23Z</dcterms:modified>
</cp:coreProperties>
</file>