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0" r:id="rId5"/>
    <p:sldId id="259" r:id="rId6"/>
    <p:sldId id="261" r:id="rId7"/>
    <p:sldId id="262" r:id="rId8"/>
    <p:sldId id="263" r:id="rId9"/>
    <p:sldId id="272" r:id="rId10"/>
    <p:sldId id="264" r:id="rId11"/>
    <p:sldId id="266" r:id="rId12"/>
    <p:sldId id="265" r:id="rId13"/>
    <p:sldId id="267" r:id="rId14"/>
    <p:sldId id="268" r:id="rId15"/>
    <p:sldId id="269" r:id="rId16"/>
    <p:sldId id="270" r:id="rId17"/>
    <p:sldId id="271"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4660"/>
  </p:normalViewPr>
  <p:slideViewPr>
    <p:cSldViewPr>
      <p:cViewPr varScale="1">
        <p:scale>
          <a:sx n="88" d="100"/>
          <a:sy n="88" d="100"/>
        </p:scale>
        <p:origin x="-10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8C7DF-CF81-43B5-9E25-97610BA0E1AE}" type="datetimeFigureOut">
              <a:rPr lang="es-MX" smtClean="0"/>
              <a:pPr/>
              <a:t>19/10/2011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61C159-2B8E-4924-85B3-1EE3BD8EDF47}"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09C8F84-ABE2-4B60-8464-A1109CE43DC1}" type="datetimeFigureOut">
              <a:rPr lang="es-MX" smtClean="0"/>
              <a:pPr/>
              <a:t>19/10/2011</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108311C-5D67-46F9-9D25-7A7E6985C431}"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09C8F84-ABE2-4B60-8464-A1109CE43DC1}" type="datetimeFigureOut">
              <a:rPr lang="es-MX" smtClean="0"/>
              <a:pPr/>
              <a:t>19/10/2011</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09C8F84-ABE2-4B60-8464-A1109CE43DC1}" type="datetimeFigureOut">
              <a:rPr lang="es-MX" smtClean="0"/>
              <a:pPr/>
              <a:t>19/10/2011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C108311C-5D67-46F9-9D25-7A7E6985C431}"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09C8F84-ABE2-4B60-8464-A1109CE43DC1}" type="datetimeFigureOut">
              <a:rPr lang="es-MX" smtClean="0"/>
              <a:pPr/>
              <a:t>19/10/2011</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108311C-5D67-46F9-9D25-7A7E6985C431}"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09C8F84-ABE2-4B60-8464-A1109CE43DC1}" type="datetimeFigureOut">
              <a:rPr lang="es-MX" smtClean="0"/>
              <a:pPr/>
              <a:t>19/10/2011</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108311C-5D67-46F9-9D25-7A7E6985C431}"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5 Rectángulo"/>
          <p:cNvSpPr/>
          <p:nvPr/>
        </p:nvSpPr>
        <p:spPr>
          <a:xfrm>
            <a:off x="1979712" y="260648"/>
            <a:ext cx="5355954" cy="243143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sz="6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itannic Bold" pitchFamily="34" charset="0"/>
              </a:rPr>
              <a:t>Universidad</a:t>
            </a:r>
          </a:p>
          <a:p>
            <a:pPr algn="ctr"/>
            <a:endParaRPr lang="es-ES"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itannic Bold" pitchFamily="34" charset="0"/>
            </a:endParaRPr>
          </a:p>
          <a:p>
            <a:pPr algn="ctr"/>
            <a:r>
              <a:rPr lang="es-ES"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itannic Bold" pitchFamily="34" charset="0"/>
              </a:rPr>
              <a:t>Autónoma de Tabasco</a:t>
            </a:r>
          </a:p>
          <a:p>
            <a:pPr algn="ctr"/>
            <a:r>
              <a:rPr lang="es-E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itannic Bold" pitchFamily="34" charset="0"/>
              </a:rPr>
              <a:t>División Académica de educación y artes</a:t>
            </a:r>
          </a:p>
        </p:txBody>
      </p:sp>
      <p:sp>
        <p:nvSpPr>
          <p:cNvPr id="13" name="8 Rectángulo"/>
          <p:cNvSpPr/>
          <p:nvPr/>
        </p:nvSpPr>
        <p:spPr>
          <a:xfrm>
            <a:off x="2555776" y="620688"/>
            <a:ext cx="3571900" cy="156966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sz="9600" b="1" dirty="0" smtClean="0">
                <a:ln w="50800"/>
                <a:solidFill>
                  <a:schemeClr val="bg1">
                    <a:shade val="50000"/>
                  </a:schemeClr>
                </a:solidFill>
                <a:effectLst>
                  <a:glow rad="63500">
                    <a:schemeClr val="accent1">
                      <a:alpha val="75000"/>
                    </a:schemeClr>
                  </a:glow>
                </a:effectLst>
                <a:latin typeface="Edwardian Script ITC" pitchFamily="66" charset="0"/>
              </a:rPr>
              <a:t>Juárez</a:t>
            </a:r>
            <a:endParaRPr lang="es-ES" sz="9600" b="1" dirty="0">
              <a:ln w="50800"/>
              <a:solidFill>
                <a:schemeClr val="bg1">
                  <a:shade val="50000"/>
                </a:schemeClr>
              </a:solidFill>
              <a:effectLst>
                <a:glow rad="63500">
                  <a:schemeClr val="accent1">
                    <a:alpha val="75000"/>
                  </a:schemeClr>
                </a:glow>
              </a:effectLst>
              <a:latin typeface="Edwardian Script ITC" pitchFamily="66" charset="0"/>
            </a:endParaRPr>
          </a:p>
        </p:txBody>
      </p:sp>
      <p:pic>
        <p:nvPicPr>
          <p:cNvPr id="14" name="Picture 2" descr="C:\Users\Baby\Pictures\Imagen1.gif"/>
          <p:cNvPicPr preferRelativeResize="0">
            <a:picLocks noChangeArrowheads="1"/>
          </p:cNvPicPr>
          <p:nvPr/>
        </p:nvPicPr>
        <p:blipFill>
          <a:blip r:embed="rId2" cstate="print"/>
          <a:srcRect/>
          <a:stretch>
            <a:fillRect/>
          </a:stretch>
        </p:blipFill>
        <p:spPr bwMode="auto">
          <a:xfrm>
            <a:off x="395536" y="548680"/>
            <a:ext cx="1440000" cy="1920702"/>
          </a:xfrm>
          <a:prstGeom prst="rect">
            <a:avLst/>
          </a:prstGeom>
          <a:ln>
            <a:noFill/>
          </a:ln>
          <a:effectLst>
            <a:outerShdw blurRad="190500" algn="tl" rotWithShape="0">
              <a:srgbClr val="000000">
                <a:alpha val="70000"/>
              </a:srgbClr>
            </a:outerShdw>
          </a:effectLst>
        </p:spPr>
      </p:pic>
      <p:pic>
        <p:nvPicPr>
          <p:cNvPr id="15" name="14 Imagen" descr="http://www.ujat.mx/getimagefc.aspx?ID=4656"/>
          <p:cNvPicPr/>
          <p:nvPr/>
        </p:nvPicPr>
        <p:blipFill>
          <a:blip r:embed="rId3" cstate="print"/>
          <a:srcRect l="18400" t="11240" r="19200" b="10465"/>
          <a:stretch>
            <a:fillRect/>
          </a:stretch>
        </p:blipFill>
        <p:spPr bwMode="auto">
          <a:xfrm>
            <a:off x="7308304" y="620688"/>
            <a:ext cx="1440160" cy="1845568"/>
          </a:xfrm>
          <a:prstGeom prst="rect">
            <a:avLst/>
          </a:prstGeom>
          <a:ln>
            <a:noFill/>
          </a:ln>
          <a:effectLst>
            <a:outerShdw blurRad="190500" algn="tl" rotWithShape="0">
              <a:srgbClr val="000000">
                <a:alpha val="70000"/>
              </a:srgbClr>
            </a:outerShdw>
          </a:effectLst>
        </p:spPr>
      </p:pic>
      <p:sp>
        <p:nvSpPr>
          <p:cNvPr id="16" name="15 CuadroTexto"/>
          <p:cNvSpPr txBox="1"/>
          <p:nvPr/>
        </p:nvSpPr>
        <p:spPr>
          <a:xfrm>
            <a:off x="1691680" y="2708920"/>
            <a:ext cx="5760640" cy="3847207"/>
          </a:xfrm>
          <a:prstGeom prst="rect">
            <a:avLst/>
          </a:prstGeom>
          <a:noFill/>
        </p:spPr>
        <p:txBody>
          <a:bodyPr wrap="square" rtlCol="0">
            <a:spAutoFit/>
          </a:bodyPr>
          <a:lstStyle/>
          <a:p>
            <a:pPr algn="ctr"/>
            <a:r>
              <a:rPr lang="es-MX" sz="2400" b="1" dirty="0" smtClean="0">
                <a:latin typeface="Times New Roman" pitchFamily="18" charset="0"/>
                <a:cs typeface="Times New Roman" pitchFamily="18" charset="0"/>
              </a:rPr>
              <a:t>Géneros Académicos</a:t>
            </a:r>
          </a:p>
          <a:p>
            <a:pPr algn="ctr"/>
            <a:endParaRPr lang="es-MX" sz="2000" b="1" dirty="0">
              <a:latin typeface="Times New Roman" pitchFamily="18" charset="0"/>
              <a:cs typeface="Times New Roman" pitchFamily="18" charset="0"/>
            </a:endParaRPr>
          </a:p>
          <a:p>
            <a:pPr algn="ctr"/>
            <a:r>
              <a:rPr lang="es-MX" sz="2000" b="1" dirty="0" smtClean="0">
                <a:latin typeface="Times New Roman" pitchFamily="18" charset="0"/>
                <a:cs typeface="Times New Roman" pitchFamily="18" charset="0"/>
              </a:rPr>
              <a:t>Equipo 2:</a:t>
            </a:r>
          </a:p>
          <a:p>
            <a:pPr algn="ctr"/>
            <a:r>
              <a:rPr lang="es-MX" sz="2000" b="1" dirty="0" smtClean="0">
                <a:latin typeface="Times New Roman" pitchFamily="18" charset="0"/>
                <a:cs typeface="Times New Roman" pitchFamily="18" charset="0"/>
              </a:rPr>
              <a:t>Bonilla Chan Rosa Gloria</a:t>
            </a:r>
          </a:p>
          <a:p>
            <a:pPr algn="ctr"/>
            <a:r>
              <a:rPr lang="es-MX" sz="2000" b="1" dirty="0" smtClean="0">
                <a:latin typeface="Times New Roman" pitchFamily="18" charset="0"/>
                <a:cs typeface="Times New Roman" pitchFamily="18" charset="0"/>
              </a:rPr>
              <a:t>Cortaza López Natividad Guadalupe</a:t>
            </a:r>
          </a:p>
          <a:p>
            <a:pPr algn="ctr"/>
            <a:r>
              <a:rPr lang="es-MX" sz="2000" b="1" dirty="0" smtClean="0">
                <a:latin typeface="Times New Roman" pitchFamily="18" charset="0"/>
                <a:cs typeface="Times New Roman" pitchFamily="18" charset="0"/>
              </a:rPr>
              <a:t>Flores Rodríguez Yolanda</a:t>
            </a:r>
          </a:p>
          <a:p>
            <a:pPr algn="ctr"/>
            <a:r>
              <a:rPr lang="es-MX" sz="2000" b="1" dirty="0" smtClean="0">
                <a:latin typeface="Times New Roman" pitchFamily="18" charset="0"/>
                <a:cs typeface="Times New Roman" pitchFamily="18" charset="0"/>
              </a:rPr>
              <a:t>García Hernández Rubí Yaret</a:t>
            </a:r>
          </a:p>
          <a:p>
            <a:pPr algn="ctr"/>
            <a:r>
              <a:rPr lang="es-MX" sz="2000" b="1" dirty="0" smtClean="0">
                <a:latin typeface="Times New Roman" pitchFamily="18" charset="0"/>
                <a:cs typeface="Times New Roman" pitchFamily="18" charset="0"/>
              </a:rPr>
              <a:t>Hernández Cetz Sandra Priscilla</a:t>
            </a:r>
          </a:p>
          <a:p>
            <a:pPr algn="ctr"/>
            <a:r>
              <a:rPr lang="es-MX" sz="2000" b="1" dirty="0" smtClean="0">
                <a:latin typeface="Times New Roman" pitchFamily="18" charset="0"/>
                <a:cs typeface="Times New Roman" pitchFamily="18" charset="0"/>
              </a:rPr>
              <a:t>Landero de </a:t>
            </a:r>
            <a:r>
              <a:rPr lang="es-MX" sz="2000" b="1" dirty="0">
                <a:latin typeface="Times New Roman" pitchFamily="18" charset="0"/>
                <a:cs typeface="Times New Roman" pitchFamily="18" charset="0"/>
              </a:rPr>
              <a:t>l</a:t>
            </a:r>
            <a:r>
              <a:rPr lang="es-MX" sz="2000" b="1" dirty="0" smtClean="0">
                <a:latin typeface="Times New Roman" pitchFamily="18" charset="0"/>
                <a:cs typeface="Times New Roman" pitchFamily="18" charset="0"/>
              </a:rPr>
              <a:t>a Cruz Estrella</a:t>
            </a:r>
          </a:p>
          <a:p>
            <a:pPr algn="ctr"/>
            <a:r>
              <a:rPr lang="es-MX" sz="2000" b="1" dirty="0" smtClean="0">
                <a:latin typeface="Times New Roman" pitchFamily="18" charset="0"/>
                <a:cs typeface="Times New Roman" pitchFamily="18" charset="0"/>
              </a:rPr>
              <a:t>Sosa de la Cruz Alejandra</a:t>
            </a:r>
          </a:p>
          <a:p>
            <a:pPr algn="ctr"/>
            <a:endParaRPr lang="es-MX" sz="2000" b="1" dirty="0">
              <a:latin typeface="Times New Roman" pitchFamily="18" charset="0"/>
              <a:cs typeface="Times New Roman" pitchFamily="18" charset="0"/>
            </a:endParaRPr>
          </a:p>
          <a:p>
            <a:pPr algn="ctr"/>
            <a:r>
              <a:rPr lang="es-MX" sz="2000" b="1" dirty="0" smtClean="0">
                <a:latin typeface="Times New Roman" pitchFamily="18" charset="0"/>
                <a:cs typeface="Times New Roman" pitchFamily="18" charset="0"/>
              </a:rPr>
              <a:t>Villahermosa Tabasco Octubre del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04664"/>
            <a:ext cx="8064896" cy="5909310"/>
          </a:xfrm>
          <a:prstGeom prst="rect">
            <a:avLst/>
          </a:prstGeom>
          <a:noFill/>
        </p:spPr>
        <p:txBody>
          <a:bodyPr wrap="square" rtlCol="0">
            <a:spAutoFit/>
          </a:bodyPr>
          <a:lstStyle/>
          <a:p>
            <a:pPr algn="ctr"/>
            <a:r>
              <a:rPr lang="es-MX" sz="3600" b="1" dirty="0" smtClean="0">
                <a:latin typeface="Times New Roman" pitchFamily="18" charset="0"/>
                <a:cs typeface="Times New Roman" pitchFamily="18" charset="0"/>
              </a:rPr>
              <a:t>Las citas en el texto</a:t>
            </a:r>
          </a:p>
          <a:p>
            <a:pPr algn="ctr"/>
            <a:endParaRPr lang="es-MX" sz="2400" b="1" dirty="0">
              <a:latin typeface="Times New Roman" pitchFamily="18" charset="0"/>
              <a:cs typeface="Times New Roman" pitchFamily="18" charset="0"/>
            </a:endParaRPr>
          </a:p>
          <a:p>
            <a:pPr algn="just"/>
            <a:r>
              <a:rPr lang="es-MX" sz="2400" dirty="0" smtClean="0">
                <a:latin typeface="Times New Roman" pitchFamily="18" charset="0"/>
                <a:cs typeface="Times New Roman" pitchFamily="18" charset="0"/>
              </a:rPr>
              <a:t>En este se enumeran algunos de los formatos que consideramos más usuales . Si hay alguna fuente que no se encuentra en esta lista se pueden consultar los manuales disponibles en la biblioteca. La información proporcionada en el texto identifica la fuente para el lector y le permite ubicarla en la lista de referencias al final del trabajo titulada </a:t>
            </a:r>
            <a:r>
              <a:rPr lang="es-MX" sz="2400" b="1" dirty="0" smtClean="0">
                <a:latin typeface="Times New Roman" pitchFamily="18" charset="0"/>
                <a:cs typeface="Times New Roman" pitchFamily="18" charset="0"/>
              </a:rPr>
              <a:t>“Bibliografía” </a:t>
            </a:r>
            <a:r>
              <a:rPr lang="es-MX" sz="2400" dirty="0" smtClean="0">
                <a:latin typeface="Times New Roman" pitchFamily="18" charset="0"/>
                <a:cs typeface="Times New Roman" pitchFamily="18" charset="0"/>
              </a:rPr>
              <a:t>.</a:t>
            </a:r>
          </a:p>
          <a:p>
            <a:endParaRPr lang="es-MX" sz="2400" dirty="0" smtClean="0">
              <a:latin typeface="Times New Roman" pitchFamily="18" charset="0"/>
              <a:cs typeface="Times New Roman" pitchFamily="18" charset="0"/>
            </a:endParaRPr>
          </a:p>
          <a:p>
            <a:pPr algn="just">
              <a:buFont typeface="Arial" pitchFamily="34" charset="0"/>
              <a:buChar char="•"/>
            </a:pPr>
            <a:r>
              <a:rPr lang="es-MX" sz="2400" dirty="0">
                <a:latin typeface="Times New Roman" pitchFamily="18" charset="0"/>
                <a:cs typeface="Times New Roman" pitchFamily="18" charset="0"/>
              </a:rPr>
              <a:t> </a:t>
            </a:r>
            <a:r>
              <a:rPr lang="es-MX" sz="2400" dirty="0" smtClean="0">
                <a:latin typeface="Times New Roman" pitchFamily="18" charset="0"/>
                <a:cs typeface="Times New Roman" pitchFamily="18" charset="0"/>
              </a:rPr>
              <a:t>El apellido del autor guiará al lector a localizar dicha fuente bibliográfica.</a:t>
            </a:r>
          </a:p>
          <a:p>
            <a:pPr algn="just">
              <a:buFont typeface="Arial" pitchFamily="34" charset="0"/>
              <a:buChar char="•"/>
            </a:pPr>
            <a:r>
              <a:rPr lang="es-MX" sz="2400" dirty="0" smtClean="0">
                <a:latin typeface="Times New Roman" pitchFamily="18" charset="0"/>
                <a:cs typeface="Times New Roman" pitchFamily="18" charset="0"/>
              </a:rPr>
              <a:t> El año de publicación de la obra ayudará a ubicar exactamente la referencia que haya utilizado en el texto.</a:t>
            </a:r>
          </a:p>
          <a:p>
            <a:endParaRPr lang="es-MX" dirty="0" smtClean="0">
              <a:latin typeface="Times New Roman" pitchFamily="18" charset="0"/>
              <a:cs typeface="Times New Roman" pitchFamily="18" charset="0"/>
            </a:endParaRPr>
          </a:p>
          <a:p>
            <a:endParaRPr lang="es-MX" dirty="0"/>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404664"/>
            <a:ext cx="7560840" cy="2954655"/>
          </a:xfrm>
          <a:prstGeom prst="rect">
            <a:avLst/>
          </a:prstGeom>
        </p:spPr>
        <p:txBody>
          <a:bodyPr wrap="square">
            <a:spAutoFit/>
          </a:bodyPr>
          <a:lstStyle/>
          <a:p>
            <a:pPr marL="342900" indent="-342900">
              <a:buFont typeface="+mj-lt"/>
              <a:buAutoNum type="alphaLcParenR"/>
            </a:pPr>
            <a:r>
              <a:rPr lang="es-MX" sz="2000" b="1" dirty="0" smtClean="0">
                <a:latin typeface="Times New Roman" pitchFamily="18" charset="0"/>
                <a:cs typeface="Times New Roman" pitchFamily="18" charset="0"/>
              </a:rPr>
              <a:t>Artículo de revista </a:t>
            </a:r>
          </a:p>
          <a:p>
            <a:pPr marL="342900" indent="-342900"/>
            <a:r>
              <a:rPr lang="es-MX" dirty="0" smtClean="0">
                <a:latin typeface="Times New Roman" pitchFamily="18" charset="0"/>
                <a:cs typeface="Times New Roman" pitchFamily="18" charset="0"/>
              </a:rPr>
              <a:t>	Incluye:   </a:t>
            </a:r>
          </a:p>
          <a:p>
            <a:pPr marL="342900" indent="-342900"/>
            <a:r>
              <a:rPr lang="es-MX" dirty="0" smtClean="0">
                <a:latin typeface="Times New Roman" pitchFamily="18" charset="0"/>
                <a:cs typeface="Times New Roman" pitchFamily="18" charset="0"/>
              </a:rPr>
              <a:t>	-  Apellidos del autor</a:t>
            </a:r>
          </a:p>
          <a:p>
            <a:pPr marL="342900" indent="-342900"/>
            <a:r>
              <a:rPr lang="es-MX" dirty="0" smtClean="0">
                <a:latin typeface="Times New Roman" pitchFamily="18" charset="0"/>
                <a:cs typeface="Times New Roman" pitchFamily="18" charset="0"/>
              </a:rPr>
              <a:t>	- “Título del artículo” (entre comillas)</a:t>
            </a:r>
          </a:p>
          <a:p>
            <a:pPr marL="342900" indent="-342900"/>
            <a:r>
              <a:rPr lang="es-MX" dirty="0" smtClean="0">
                <a:latin typeface="Times New Roman" pitchFamily="18" charset="0"/>
                <a:cs typeface="Times New Roman" pitchFamily="18" charset="0"/>
              </a:rPr>
              <a:t>	-  El nombre de la revista (en itálica)</a:t>
            </a:r>
          </a:p>
          <a:p>
            <a:pPr marL="342900" indent="-342900"/>
            <a:r>
              <a:rPr lang="es-MX" dirty="0" smtClean="0">
                <a:latin typeface="Times New Roman" pitchFamily="18" charset="0"/>
                <a:cs typeface="Times New Roman" pitchFamily="18" charset="0"/>
              </a:rPr>
              <a:t>	-  Año de publicación</a:t>
            </a:r>
          </a:p>
          <a:p>
            <a:pPr marL="342900" indent="-342900"/>
            <a:r>
              <a:rPr lang="es-MX" dirty="0" smtClean="0">
                <a:latin typeface="Times New Roman" pitchFamily="18" charset="0"/>
                <a:cs typeface="Times New Roman" pitchFamily="18" charset="0"/>
              </a:rPr>
              <a:t>	- Número de páginas en las que aparece el artículo (puede aparecer dentro de la cita o en la bibliografía).</a:t>
            </a:r>
          </a:p>
          <a:p>
            <a:pPr marL="342900" indent="-342900"/>
            <a:endParaRPr lang="es-MX" dirty="0">
              <a:latin typeface="Times New Roman" pitchFamily="18" charset="0"/>
              <a:cs typeface="Times New Roman" pitchFamily="18" charset="0"/>
            </a:endParaRPr>
          </a:p>
          <a:p>
            <a:pPr marL="342900" indent="-342900"/>
            <a:r>
              <a:rPr lang="es-MX" dirty="0" smtClean="0">
                <a:latin typeface="Times New Roman" pitchFamily="18" charset="0"/>
                <a:cs typeface="Times New Roman" pitchFamily="18" charset="0"/>
              </a:rPr>
              <a:t>Ejemplo:	</a:t>
            </a:r>
            <a:endParaRPr lang="es-MX" dirty="0"/>
          </a:p>
        </p:txBody>
      </p:sp>
      <p:sp>
        <p:nvSpPr>
          <p:cNvPr id="3" name="2 Rectángulo redondeado"/>
          <p:cNvSpPr/>
          <p:nvPr/>
        </p:nvSpPr>
        <p:spPr>
          <a:xfrm>
            <a:off x="1547664" y="3212976"/>
            <a:ext cx="7056784"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1763688" y="3429000"/>
            <a:ext cx="6624736" cy="2831544"/>
          </a:xfrm>
          <a:prstGeom prst="rect">
            <a:avLst/>
          </a:prstGeom>
          <a:noFill/>
        </p:spPr>
        <p:txBody>
          <a:bodyPr wrap="square" rtlCol="0">
            <a:spAutoFit/>
          </a:bodyPr>
          <a:lstStyle/>
          <a:p>
            <a:pPr algn="just"/>
            <a:r>
              <a:rPr lang="es-MX" sz="1600" dirty="0" smtClean="0"/>
              <a:t>1.- Díaz afirma en su artículo “Síndrome del intestino irritable”, publicado en la revista Clínico Médico Familiar (2010, pp. 78-82), que ≪en México el síndrome del intestino irritable representa el 18% de las consultas de atención primaria y de un 13 al 22% en consultas gastroenterológicas….≫.</a:t>
            </a:r>
          </a:p>
          <a:p>
            <a:pPr algn="just"/>
            <a:r>
              <a:rPr lang="es-MX" sz="1600" dirty="0" smtClean="0"/>
              <a:t>2.- Díaz asegura en su artículo “ Síndrome del intestino ( Clínico Médico Familiar, 2010), que ≪en México el síndrome del intestino irritable representa el 18% de las consultas de atención primaria y de un 13 al 22% en consultas gastroenterológicas….≫. </a:t>
            </a:r>
          </a:p>
          <a:p>
            <a:pPr algn="just"/>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20688"/>
            <a:ext cx="8352928" cy="3170099"/>
          </a:xfrm>
          <a:prstGeom prst="rect">
            <a:avLst/>
          </a:prstGeom>
          <a:noFill/>
        </p:spPr>
        <p:txBody>
          <a:bodyPr wrap="square" rtlCol="0">
            <a:spAutoFit/>
          </a:bodyPr>
          <a:lstStyle/>
          <a:p>
            <a:r>
              <a:rPr lang="es-MX" sz="2000" b="1" dirty="0" smtClean="0">
                <a:latin typeface="Times New Roman" pitchFamily="18" charset="0"/>
                <a:cs typeface="Times New Roman" pitchFamily="18" charset="0"/>
              </a:rPr>
              <a:t>b) Artículo o ensayo incluido en una antología</a:t>
            </a:r>
          </a:p>
          <a:p>
            <a:r>
              <a:rPr lang="es-MX" sz="2000" dirty="0" smtClean="0">
                <a:latin typeface="Times New Roman" pitchFamily="18" charset="0"/>
                <a:cs typeface="Times New Roman" pitchFamily="18" charset="0"/>
              </a:rPr>
              <a:t>     Incluye:</a:t>
            </a:r>
          </a:p>
          <a:p>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 Cite el apellido del autor del artículo o ensayo.</a:t>
            </a:r>
          </a:p>
          <a:p>
            <a:r>
              <a:rPr lang="es-MX" sz="2000" dirty="0" smtClean="0">
                <a:latin typeface="Times New Roman" pitchFamily="18" charset="0"/>
                <a:cs typeface="Times New Roman" pitchFamily="18" charset="0"/>
              </a:rPr>
              <a:t>	- “Título del ensayo” (entre comillas).</a:t>
            </a:r>
          </a:p>
          <a:p>
            <a:r>
              <a:rPr lang="es-MX" sz="2000" dirty="0" smtClean="0">
                <a:latin typeface="Times New Roman" pitchFamily="18" charset="0"/>
                <a:cs typeface="Times New Roman" pitchFamily="18" charset="0"/>
              </a:rPr>
              <a:t>	- Título de la obra (en itálica).</a:t>
            </a:r>
          </a:p>
          <a:p>
            <a:r>
              <a:rPr lang="es-MX" sz="2000" dirty="0" smtClean="0">
                <a:latin typeface="Times New Roman" pitchFamily="18" charset="0"/>
                <a:cs typeface="Times New Roman" pitchFamily="18" charset="0"/>
              </a:rPr>
              <a:t>	- Año de la publicación .</a:t>
            </a:r>
          </a:p>
          <a:p>
            <a:r>
              <a:rPr lang="es-MX" sz="2000" dirty="0" smtClean="0">
                <a:latin typeface="Times New Roman" pitchFamily="18" charset="0"/>
                <a:cs typeface="Times New Roman" pitchFamily="18" charset="0"/>
              </a:rPr>
              <a:t>	- Número de páginas en las que aparece el artículo.</a:t>
            </a:r>
          </a:p>
          <a:p>
            <a:endParaRPr lang="es-MX" sz="2000" dirty="0">
              <a:latin typeface="Times New Roman" pitchFamily="18" charset="0"/>
              <a:cs typeface="Times New Roman" pitchFamily="18" charset="0"/>
            </a:endParaRPr>
          </a:p>
          <a:p>
            <a:r>
              <a:rPr lang="es-MX" sz="2000" dirty="0" smtClean="0">
                <a:latin typeface="Times New Roman" pitchFamily="18" charset="0"/>
                <a:cs typeface="Times New Roman" pitchFamily="18" charset="0"/>
              </a:rPr>
              <a:t>Ejemplo:</a:t>
            </a:r>
          </a:p>
          <a:p>
            <a:endParaRPr lang="es-MX" sz="2000" b="1" dirty="0">
              <a:latin typeface="Times New Roman" pitchFamily="18" charset="0"/>
              <a:cs typeface="Times New Roman" pitchFamily="18" charset="0"/>
            </a:endParaRPr>
          </a:p>
        </p:txBody>
      </p:sp>
      <p:sp>
        <p:nvSpPr>
          <p:cNvPr id="3" name="2 Rectángulo redondeado"/>
          <p:cNvSpPr/>
          <p:nvPr/>
        </p:nvSpPr>
        <p:spPr>
          <a:xfrm>
            <a:off x="1331640" y="3645024"/>
            <a:ext cx="6768752"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1547664" y="3861048"/>
            <a:ext cx="6336704" cy="1200329"/>
          </a:xfrm>
          <a:prstGeom prst="rect">
            <a:avLst/>
          </a:prstGeom>
          <a:noFill/>
        </p:spPr>
        <p:txBody>
          <a:bodyPr wrap="square" rtlCol="0">
            <a:spAutoFit/>
          </a:bodyPr>
          <a:lstStyle/>
          <a:p>
            <a:pPr algn="just"/>
            <a:r>
              <a:rPr lang="es-MX" dirty="0" smtClean="0"/>
              <a:t>Pérez critica la mala conducta de los jóvenes en su ensayo “ Valores y ética” [ Educación actual, 2000, pp. 23-25] en el que establece los tipos de acciones que realizan los jóvenes……. [el párrafo continua]. </a:t>
            </a: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548680"/>
            <a:ext cx="8496944" cy="2923877"/>
          </a:xfrm>
          <a:prstGeom prst="rect">
            <a:avLst/>
          </a:prstGeom>
          <a:noFill/>
        </p:spPr>
        <p:txBody>
          <a:bodyPr wrap="square" rtlCol="0">
            <a:spAutoFit/>
          </a:bodyPr>
          <a:lstStyle/>
          <a:p>
            <a:r>
              <a:rPr lang="es-MX" sz="2000" b="1" dirty="0" smtClean="0">
                <a:latin typeface="Times New Roman" pitchFamily="18" charset="0"/>
                <a:cs typeface="Times New Roman" pitchFamily="18" charset="0"/>
              </a:rPr>
              <a:t>c) Artículo periodístico</a:t>
            </a:r>
          </a:p>
          <a:p>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   </a:t>
            </a:r>
            <a:r>
              <a:rPr lang="es-MX" dirty="0" smtClean="0">
                <a:latin typeface="Times New Roman" pitchFamily="18" charset="0"/>
                <a:cs typeface="Times New Roman" pitchFamily="18" charset="0"/>
              </a:rPr>
              <a:t>Incluye:</a:t>
            </a:r>
          </a:p>
          <a:p>
            <a:r>
              <a:rPr lang="es-MX" dirty="0">
                <a:latin typeface="Times New Roman" pitchFamily="18" charset="0"/>
                <a:cs typeface="Times New Roman" pitchFamily="18" charset="0"/>
              </a:rPr>
              <a:t>	</a:t>
            </a:r>
            <a:r>
              <a:rPr lang="es-MX" dirty="0" smtClean="0">
                <a:latin typeface="Times New Roman" pitchFamily="18" charset="0"/>
                <a:cs typeface="Times New Roman" pitchFamily="18" charset="0"/>
              </a:rPr>
              <a:t>- El título del artículo entre comillas y el apellido del autor se han citado dentro 	del texto.</a:t>
            </a:r>
          </a:p>
          <a:p>
            <a:r>
              <a:rPr lang="es-MX" dirty="0" smtClean="0">
                <a:latin typeface="Times New Roman" pitchFamily="18" charset="0"/>
                <a:cs typeface="Times New Roman" pitchFamily="18" charset="0"/>
              </a:rPr>
              <a:t>	- El nombre del periódico (en itálica)</a:t>
            </a:r>
          </a:p>
          <a:p>
            <a:r>
              <a:rPr lang="es-MX" dirty="0" smtClean="0">
                <a:latin typeface="Times New Roman" pitchFamily="18" charset="0"/>
                <a:cs typeface="Times New Roman" pitchFamily="18" charset="0"/>
              </a:rPr>
              <a:t>	- Año de publicación</a:t>
            </a:r>
          </a:p>
          <a:p>
            <a:r>
              <a:rPr lang="es-MX" dirty="0" smtClean="0">
                <a:latin typeface="Times New Roman" pitchFamily="18" charset="0"/>
                <a:cs typeface="Times New Roman" pitchFamily="18" charset="0"/>
              </a:rPr>
              <a:t>	- Número de páginas en las que aparece el artículo.</a:t>
            </a: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r>
              <a:rPr lang="es-MX" dirty="0" smtClean="0">
                <a:latin typeface="Times New Roman" pitchFamily="18" charset="0"/>
                <a:cs typeface="Times New Roman" pitchFamily="18" charset="0"/>
              </a:rPr>
              <a:t>Ejemplo:</a:t>
            </a:r>
            <a:endParaRPr lang="es-MX" dirty="0">
              <a:latin typeface="Times New Roman" pitchFamily="18" charset="0"/>
              <a:cs typeface="Times New Roman" pitchFamily="18" charset="0"/>
            </a:endParaRPr>
          </a:p>
        </p:txBody>
      </p:sp>
      <p:sp>
        <p:nvSpPr>
          <p:cNvPr id="3" name="2 Rectángulo redondeado"/>
          <p:cNvSpPr/>
          <p:nvPr/>
        </p:nvSpPr>
        <p:spPr>
          <a:xfrm>
            <a:off x="1115616" y="3789040"/>
            <a:ext cx="734481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1259632" y="3933056"/>
            <a:ext cx="7056784" cy="923330"/>
          </a:xfrm>
          <a:prstGeom prst="rect">
            <a:avLst/>
          </a:prstGeom>
          <a:noFill/>
        </p:spPr>
        <p:txBody>
          <a:bodyPr wrap="square" rtlCol="0">
            <a:spAutoFit/>
          </a:bodyPr>
          <a:lstStyle/>
          <a:p>
            <a:r>
              <a:rPr lang="es-MX" dirty="0" smtClean="0"/>
              <a:t>En su artículo de opinión “Unión Euroasiática” Vivaldi asegura que se basará en la experiencia de la unión Europea y otras coaliciones regionales (Géneros periodísticos, 2011, p. 15).</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76672"/>
            <a:ext cx="8136904" cy="7478970"/>
          </a:xfrm>
          <a:prstGeom prst="rect">
            <a:avLst/>
          </a:prstGeom>
          <a:noFill/>
        </p:spPr>
        <p:txBody>
          <a:bodyPr wrap="square" rtlCol="0">
            <a:spAutoFit/>
          </a:bodyPr>
          <a:lstStyle/>
          <a:p>
            <a:pPr algn="ctr"/>
            <a:r>
              <a:rPr lang="es-MX" sz="2400" b="1" dirty="0" smtClean="0">
                <a:latin typeface="Times New Roman" pitchFamily="18" charset="0"/>
                <a:cs typeface="Times New Roman" pitchFamily="18" charset="0"/>
              </a:rPr>
              <a:t>d) Comunicaciones personales (entrevistas o llamada telefónica)</a:t>
            </a:r>
          </a:p>
          <a:p>
            <a:endParaRPr lang="es-MX" dirty="0"/>
          </a:p>
          <a:p>
            <a:r>
              <a:rPr lang="es-MX" dirty="0" smtClean="0">
                <a:latin typeface="Times New Roman" pitchFamily="18" charset="0"/>
                <a:cs typeface="Times New Roman" pitchFamily="18" charset="0"/>
              </a:rPr>
              <a:t>Se debe especificar siempre el tipo de comunicación entre paréntesis y la fecha en la que se tuvo lugar.</a:t>
            </a: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pPr algn="just"/>
            <a:r>
              <a:rPr lang="es-MX" b="1" dirty="0" smtClean="0">
                <a:latin typeface="Times New Roman" pitchFamily="18" charset="0"/>
                <a:cs typeface="Times New Roman" pitchFamily="18" charset="0"/>
              </a:rPr>
              <a:t>NOTA</a:t>
            </a:r>
            <a:r>
              <a:rPr lang="es-MX" dirty="0" smtClean="0">
                <a:latin typeface="Times New Roman" pitchFamily="18" charset="0"/>
                <a:cs typeface="Times New Roman" pitchFamily="18" charset="0"/>
              </a:rPr>
              <a:t>: debido a que el lector no puede recuperar este tipo de información cite la fuente dentro del texto, pero no la incluya en la lista de referencias al final del trabajo. El APA no acepta esta fuente en “Bibliografía consultada”.</a:t>
            </a: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endParaRPr lang="es-MX" dirty="0" smtClean="0">
              <a:latin typeface="Times New Roman" pitchFamily="18" charset="0"/>
              <a:cs typeface="Times New Roman" pitchFamily="18" charset="0"/>
            </a:endParaRPr>
          </a:p>
          <a:p>
            <a:endParaRPr lang="es-MX" dirty="0">
              <a:latin typeface="Times New Roman" pitchFamily="18" charset="0"/>
              <a:cs typeface="Times New Roman" pitchFamily="18" charset="0"/>
            </a:endParaRPr>
          </a:p>
          <a:p>
            <a:endParaRPr lang="es-MX" dirty="0"/>
          </a:p>
        </p:txBody>
      </p:sp>
      <p:sp>
        <p:nvSpPr>
          <p:cNvPr id="3" name="2 Rectángulo redondeado"/>
          <p:cNvSpPr/>
          <p:nvPr/>
        </p:nvSpPr>
        <p:spPr>
          <a:xfrm>
            <a:off x="1619672" y="2204864"/>
            <a:ext cx="5544616"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1763688" y="2348880"/>
            <a:ext cx="5184576" cy="2308324"/>
          </a:xfrm>
          <a:prstGeom prst="rect">
            <a:avLst/>
          </a:prstGeom>
          <a:noFill/>
        </p:spPr>
        <p:txBody>
          <a:bodyPr wrap="square" rtlCol="0">
            <a:spAutoFit/>
          </a:bodyPr>
          <a:lstStyle/>
          <a:p>
            <a:pPr algn="just">
              <a:buFont typeface="Arial" pitchFamily="34" charset="0"/>
              <a:buChar char="•"/>
            </a:pPr>
            <a:r>
              <a:rPr lang="es-MX" dirty="0" smtClean="0"/>
              <a:t> De acuerdo con la experiencia del Dr. Cassmer (entrevista personal, 3 de Febrero de 1959).</a:t>
            </a:r>
          </a:p>
          <a:p>
            <a:pPr algn="just">
              <a:buFont typeface="Arial" pitchFamily="34" charset="0"/>
              <a:buChar char="•"/>
            </a:pPr>
            <a:r>
              <a:rPr lang="es-MX" dirty="0" smtClean="0"/>
              <a:t>  El ensayo corresponde a el avance de ….   ( Richard Thompson entrevista telefónica, 17 de Octubre de 1995)</a:t>
            </a:r>
          </a:p>
          <a:p>
            <a:endParaRPr lang="es-MX" dirty="0" smtClean="0"/>
          </a:p>
          <a:p>
            <a:r>
              <a:rPr lang="es-MX" dirty="0" smtClean="0"/>
              <a:t> </a:t>
            </a: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620688"/>
            <a:ext cx="8496944" cy="5816977"/>
          </a:xfrm>
          <a:prstGeom prst="rect">
            <a:avLst/>
          </a:prstGeom>
          <a:noFill/>
        </p:spPr>
        <p:txBody>
          <a:bodyPr wrap="square" rtlCol="0">
            <a:spAutoFit/>
          </a:bodyPr>
          <a:lstStyle/>
          <a:p>
            <a:r>
              <a:rPr lang="es-MX" sz="2400" dirty="0" smtClean="0">
                <a:latin typeface="Times New Roman" pitchFamily="18" charset="0"/>
                <a:cs typeface="Times New Roman" pitchFamily="18" charset="0"/>
              </a:rPr>
              <a:t>e) Disertación, presentación o conferencia</a:t>
            </a:r>
          </a:p>
          <a:p>
            <a:endParaRPr lang="es-MX" sz="2400" dirty="0">
              <a:latin typeface="Times New Roman" pitchFamily="18" charset="0"/>
              <a:cs typeface="Times New Roman" pitchFamily="18" charset="0"/>
            </a:endParaRPr>
          </a:p>
          <a:p>
            <a:endParaRPr lang="es-MX" sz="2400" dirty="0" smtClean="0">
              <a:latin typeface="Times New Roman" pitchFamily="18" charset="0"/>
              <a:cs typeface="Times New Roman" pitchFamily="18" charset="0"/>
            </a:endParaRPr>
          </a:p>
          <a:p>
            <a:endParaRPr lang="es-MX" sz="2400" dirty="0">
              <a:latin typeface="Times New Roman" pitchFamily="18" charset="0"/>
              <a:cs typeface="Times New Roman" pitchFamily="18" charset="0"/>
            </a:endParaRPr>
          </a:p>
          <a:p>
            <a:endParaRPr lang="es-MX" sz="2400" dirty="0" smtClean="0">
              <a:latin typeface="Times New Roman" pitchFamily="18" charset="0"/>
              <a:cs typeface="Times New Roman" pitchFamily="18" charset="0"/>
            </a:endParaRPr>
          </a:p>
          <a:p>
            <a:endParaRPr lang="es-MX" sz="2400" dirty="0">
              <a:latin typeface="Times New Roman" pitchFamily="18" charset="0"/>
              <a:cs typeface="Times New Roman" pitchFamily="18" charset="0"/>
            </a:endParaRPr>
          </a:p>
          <a:p>
            <a:endParaRPr lang="es-MX" sz="2400" dirty="0" smtClean="0">
              <a:latin typeface="Times New Roman" pitchFamily="18" charset="0"/>
              <a:cs typeface="Times New Roman" pitchFamily="18" charset="0"/>
            </a:endParaRPr>
          </a:p>
          <a:p>
            <a:r>
              <a:rPr lang="es-MX" sz="2400" dirty="0" smtClean="0">
                <a:latin typeface="Times New Roman" pitchFamily="18" charset="0"/>
                <a:cs typeface="Times New Roman" pitchFamily="18" charset="0"/>
              </a:rPr>
              <a:t>f) Enciclopedia</a:t>
            </a:r>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a:p>
        </p:txBody>
      </p:sp>
      <p:sp>
        <p:nvSpPr>
          <p:cNvPr id="3" name="2 Rectángulo redondeado"/>
          <p:cNvSpPr/>
          <p:nvPr/>
        </p:nvSpPr>
        <p:spPr>
          <a:xfrm>
            <a:off x="1907704" y="1340768"/>
            <a:ext cx="5040560"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Rectángulo redondeado"/>
          <p:cNvSpPr/>
          <p:nvPr/>
        </p:nvSpPr>
        <p:spPr>
          <a:xfrm>
            <a:off x="2051720" y="3789040"/>
            <a:ext cx="4968552"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2123728" y="1484784"/>
            <a:ext cx="4608512" cy="1477328"/>
          </a:xfrm>
          <a:prstGeom prst="rect">
            <a:avLst/>
          </a:prstGeom>
          <a:noFill/>
        </p:spPr>
        <p:txBody>
          <a:bodyPr wrap="square" rtlCol="0">
            <a:spAutoFit/>
          </a:bodyPr>
          <a:lstStyle/>
          <a:p>
            <a:pPr algn="just"/>
            <a:r>
              <a:rPr lang="es-MX" dirty="0" smtClean="0"/>
              <a:t>…. en el que el Ing. Ruíz comentó que el tipo de procedimientos utilizados para la extracción de petróleo debe de cambiar ( Conferencia dictada en PEMEX, 23 de Octubre, 2003)</a:t>
            </a:r>
            <a:endParaRPr lang="es-MX" dirty="0"/>
          </a:p>
        </p:txBody>
      </p:sp>
      <p:sp>
        <p:nvSpPr>
          <p:cNvPr id="8" name="7 CuadroTexto"/>
          <p:cNvSpPr txBox="1"/>
          <p:nvPr/>
        </p:nvSpPr>
        <p:spPr>
          <a:xfrm>
            <a:off x="2267744" y="4005064"/>
            <a:ext cx="4536504" cy="1477328"/>
          </a:xfrm>
          <a:prstGeom prst="rect">
            <a:avLst/>
          </a:prstGeom>
          <a:noFill/>
        </p:spPr>
        <p:txBody>
          <a:bodyPr wrap="square" rtlCol="0">
            <a:spAutoFit/>
          </a:bodyPr>
          <a:lstStyle/>
          <a:p>
            <a:pPr algn="just"/>
            <a:r>
              <a:rPr lang="es-MX" dirty="0" smtClean="0"/>
              <a:t>Actualmente las regiones bajas del estado de México se encuentran en constante peligro y propensos a daños provocados por lluvias, ciclones, etc. </a:t>
            </a:r>
          </a:p>
          <a:p>
            <a:pPr algn="just"/>
            <a:r>
              <a:rPr lang="es-MX" dirty="0" smtClean="0"/>
              <a:t>( Enciclopedia Universal, p. 75)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76672"/>
            <a:ext cx="8352928" cy="5478423"/>
          </a:xfrm>
          <a:prstGeom prst="rect">
            <a:avLst/>
          </a:prstGeom>
          <a:noFill/>
        </p:spPr>
        <p:txBody>
          <a:bodyPr wrap="square" rtlCol="0">
            <a:spAutoFit/>
          </a:bodyPr>
          <a:lstStyle/>
          <a:p>
            <a:r>
              <a:rPr lang="es-MX" sz="2000" b="1" dirty="0" smtClean="0">
                <a:latin typeface="Times New Roman" pitchFamily="18" charset="0"/>
                <a:cs typeface="Times New Roman" pitchFamily="18" charset="0"/>
              </a:rPr>
              <a:t>g) Informe institucional</a:t>
            </a:r>
          </a:p>
          <a:p>
            <a:endParaRPr lang="es-MX" sz="2000" dirty="0">
              <a:latin typeface="Times New Roman" pitchFamily="18" charset="0"/>
              <a:cs typeface="Times New Roman" pitchFamily="18" charset="0"/>
            </a:endParaRPr>
          </a:p>
          <a:p>
            <a:r>
              <a:rPr lang="es-MX" sz="2000" dirty="0" smtClean="0">
                <a:latin typeface="Times New Roman" pitchFamily="18" charset="0"/>
                <a:cs typeface="Times New Roman" pitchFamily="18" charset="0"/>
              </a:rPr>
              <a:t>Este tipo de fuente incluye los nombres de grupos que funcionan como autores: corporaciones, asociaciones, instituciones gubernamentales y grupos de estudio</a:t>
            </a:r>
            <a:r>
              <a:rPr lang="es-MX" dirty="0" smtClean="0"/>
              <a:t>. </a:t>
            </a:r>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p:txBody>
      </p:sp>
      <p:sp>
        <p:nvSpPr>
          <p:cNvPr id="3" name="2 Rectángulo redondeado"/>
          <p:cNvSpPr/>
          <p:nvPr/>
        </p:nvSpPr>
        <p:spPr>
          <a:xfrm>
            <a:off x="827584" y="2204864"/>
            <a:ext cx="7416824"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1187624" y="2492896"/>
            <a:ext cx="6696744" cy="923330"/>
          </a:xfrm>
          <a:prstGeom prst="rect">
            <a:avLst/>
          </a:prstGeom>
          <a:noFill/>
        </p:spPr>
        <p:txBody>
          <a:bodyPr wrap="square" rtlCol="0">
            <a:spAutoFit/>
          </a:bodyPr>
          <a:lstStyle/>
          <a:p>
            <a:r>
              <a:rPr lang="es-MX" dirty="0" smtClean="0"/>
              <a:t>…. se invita a participar denunciando a las personas criminales, no tengan miedo la llamada es anónima..</a:t>
            </a:r>
          </a:p>
          <a:p>
            <a:r>
              <a:rPr lang="es-MX" dirty="0" smtClean="0"/>
              <a:t>( Procuraduría General de la República, PGR, 2010) </a:t>
            </a:r>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331640" y="2204864"/>
            <a:ext cx="6529353" cy="1862048"/>
          </a:xfrm>
          <a:prstGeom prst="rect">
            <a:avLst/>
          </a:prstGeom>
          <a:noFill/>
        </p:spPr>
        <p:txBody>
          <a:bodyPr wrap="none" lIns="91440" tIns="45720" rIns="91440" bIns="45720">
            <a:spAutoFit/>
          </a:bodyPr>
          <a:lstStyle/>
          <a:p>
            <a:pPr algn="ctr"/>
            <a:r>
              <a:rPr lang="es-ES" sz="11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Harrington" pitchFamily="82" charset="0"/>
              </a:rPr>
              <a:t>Gracias</a:t>
            </a:r>
            <a:endParaRPr lang="es-ES" sz="115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Harringto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04664"/>
            <a:ext cx="8424936" cy="5170646"/>
          </a:xfrm>
          <a:prstGeom prst="rect">
            <a:avLst/>
          </a:prstGeom>
          <a:noFill/>
        </p:spPr>
        <p:txBody>
          <a:bodyPr wrap="square" rtlCol="0">
            <a:spAutoFit/>
          </a:bodyPr>
          <a:lstStyle/>
          <a:p>
            <a:pPr algn="ctr"/>
            <a:r>
              <a:rPr lang="es-MX" sz="2800" b="1" dirty="0" smtClean="0"/>
              <a:t>El formato bibliográfico (Manual APA)</a:t>
            </a:r>
          </a:p>
          <a:p>
            <a:endParaRPr lang="es-MX" dirty="0"/>
          </a:p>
          <a:p>
            <a:pPr algn="just">
              <a:buFont typeface="Arial" pitchFamily="34" charset="0"/>
              <a:buChar char="•"/>
            </a:pPr>
            <a:r>
              <a:rPr lang="es-MX" sz="2400" dirty="0" smtClean="0">
                <a:latin typeface="Times New Roman" pitchFamily="18" charset="0"/>
                <a:cs typeface="Times New Roman" pitchFamily="18" charset="0"/>
              </a:rPr>
              <a:t> </a:t>
            </a:r>
            <a:r>
              <a:rPr lang="es-MX" sz="2200" dirty="0" smtClean="0">
                <a:latin typeface="Times New Roman" pitchFamily="18" charset="0"/>
                <a:cs typeface="Times New Roman" pitchFamily="18" charset="0"/>
              </a:rPr>
              <a:t>El objetivo es evitar confusiones y facilitar la comunicación escrita y oral.</a:t>
            </a:r>
          </a:p>
          <a:p>
            <a:pPr algn="just">
              <a:buFont typeface="Arial" pitchFamily="34" charset="0"/>
              <a:buChar char="•"/>
            </a:pPr>
            <a:r>
              <a:rPr lang="es-MX" sz="2200" dirty="0" smtClean="0">
                <a:latin typeface="Times New Roman" pitchFamily="18" charset="0"/>
                <a:cs typeface="Times New Roman" pitchFamily="18" charset="0"/>
              </a:rPr>
              <a:t> Las pautas descritas a continuación serán las normas que se implementaran en todos los trabajos escritos del currículo de la licenciatura de EPRI.</a:t>
            </a:r>
          </a:p>
          <a:p>
            <a:pPr algn="just">
              <a:buFont typeface="Arial" pitchFamily="34" charset="0"/>
              <a:buChar char="•"/>
            </a:pPr>
            <a:r>
              <a:rPr lang="es-MX" sz="2200" dirty="0" smtClean="0">
                <a:latin typeface="Times New Roman" pitchFamily="18" charset="0"/>
                <a:cs typeface="Times New Roman" pitchFamily="18" charset="0"/>
              </a:rPr>
              <a:t> Todas estas pautas pertenecen al manual de estilo APA.</a:t>
            </a:r>
          </a:p>
          <a:p>
            <a:pPr algn="just">
              <a:buFont typeface="Arial" pitchFamily="34" charset="0"/>
              <a:buChar char="•"/>
            </a:pPr>
            <a:r>
              <a:rPr lang="es-MX" sz="2200" dirty="0" smtClean="0">
                <a:latin typeface="Times New Roman" pitchFamily="18" charset="0"/>
                <a:cs typeface="Times New Roman" pitchFamily="18" charset="0"/>
              </a:rPr>
              <a:t> Disponible en la biblioteca</a:t>
            </a:r>
          </a:p>
          <a:p>
            <a:pPr algn="just">
              <a:buFont typeface="Arial" pitchFamily="34" charset="0"/>
              <a:buChar char="•"/>
            </a:pPr>
            <a:r>
              <a:rPr lang="es-MX" sz="2200" dirty="0" smtClean="0">
                <a:latin typeface="Times New Roman" pitchFamily="18" charset="0"/>
                <a:cs typeface="Times New Roman" pitchFamily="18" charset="0"/>
              </a:rPr>
              <a:t> Las versiones originales cuentan con sus respectivas normas ortográficas.</a:t>
            </a:r>
          </a:p>
          <a:p>
            <a:pPr algn="just">
              <a:buFont typeface="Arial" pitchFamily="34" charset="0"/>
              <a:buChar char="•"/>
            </a:pPr>
            <a:r>
              <a:rPr lang="es-MX" sz="2200" dirty="0" smtClean="0">
                <a:latin typeface="Times New Roman" pitchFamily="18" charset="0"/>
                <a:cs typeface="Times New Roman" pitchFamily="18" charset="0"/>
              </a:rPr>
              <a:t> No son las mismas de nuestro idioma.</a:t>
            </a:r>
          </a:p>
          <a:p>
            <a:pPr algn="just">
              <a:buFont typeface="Arial" pitchFamily="34" charset="0"/>
              <a:buChar char="•"/>
            </a:pPr>
            <a:r>
              <a:rPr lang="es-MX" sz="2200" dirty="0" smtClean="0">
                <a:latin typeface="Times New Roman" pitchFamily="18" charset="0"/>
                <a:cs typeface="Times New Roman" pitchFamily="18" charset="0"/>
              </a:rPr>
              <a:t> Si se piensa redactar en español, es recomendable consultar la versión castellana.</a:t>
            </a:r>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8064896" cy="5940088"/>
          </a:xfrm>
          <a:prstGeom prst="rect">
            <a:avLst/>
          </a:prstGeom>
          <a:noFill/>
        </p:spPr>
        <p:txBody>
          <a:bodyPr wrap="square" rtlCol="0">
            <a:spAutoFit/>
          </a:bodyPr>
          <a:lstStyle/>
          <a:p>
            <a:pPr algn="ctr"/>
            <a:r>
              <a:rPr lang="es-MX" sz="2400" b="1" dirty="0" smtClean="0"/>
              <a:t>La cita directa</a:t>
            </a:r>
          </a:p>
          <a:p>
            <a:pPr algn="just"/>
            <a:endParaRPr lang="es-MX" dirty="0" smtClean="0"/>
          </a:p>
          <a:p>
            <a:pPr marL="342900" indent="-342900" algn="just">
              <a:buFont typeface="+mj-lt"/>
              <a:buAutoNum type="alphaLcParenR"/>
            </a:pPr>
            <a:r>
              <a:rPr lang="es-MX" sz="2000" dirty="0" smtClean="0">
                <a:latin typeface="Times New Roman" pitchFamily="18" charset="0"/>
                <a:cs typeface="Times New Roman" pitchFamily="18" charset="0"/>
              </a:rPr>
              <a:t>Citación de fuentes: cuando se cite un fragmento directamente de otro trabajo el duplicado debe ser literal. Para indicar donde comienza y termina la cita utilice comillas dobles: las inglesas (“……”) o las latinas (≪….≫).</a:t>
            </a:r>
          </a:p>
          <a:p>
            <a:pPr marL="342900" indent="-342900" algn="just"/>
            <a:endParaRPr lang="es-MX" sz="2000" dirty="0">
              <a:latin typeface="Times New Roman" pitchFamily="18" charset="0"/>
              <a:cs typeface="Times New Roman" pitchFamily="18" charset="0"/>
            </a:endParaRPr>
          </a:p>
          <a:p>
            <a:pPr marL="342900" indent="-342900" algn="just"/>
            <a:r>
              <a:rPr lang="es-MX" sz="2000" dirty="0" smtClean="0">
                <a:latin typeface="Times New Roman" pitchFamily="18" charset="0"/>
                <a:cs typeface="Times New Roman" pitchFamily="18" charset="0"/>
              </a:rPr>
              <a:t>	Existen dos tipos de citas textuales: la de </a:t>
            </a:r>
            <a:r>
              <a:rPr lang="es-MX" sz="2000" i="1" dirty="0" smtClean="0">
                <a:latin typeface="Times New Roman" pitchFamily="18" charset="0"/>
                <a:cs typeface="Times New Roman" pitchFamily="18" charset="0"/>
              </a:rPr>
              <a:t>tres líneas o menos </a:t>
            </a:r>
            <a:r>
              <a:rPr lang="es-MX" sz="2000" dirty="0" smtClean="0">
                <a:latin typeface="Times New Roman" pitchFamily="18" charset="0"/>
                <a:cs typeface="Times New Roman" pitchFamily="18" charset="0"/>
              </a:rPr>
              <a:t>y la </a:t>
            </a:r>
            <a:r>
              <a:rPr lang="es-MX" sz="2000" i="1" dirty="0" smtClean="0">
                <a:latin typeface="Times New Roman" pitchFamily="18" charset="0"/>
                <a:cs typeface="Times New Roman" pitchFamily="18" charset="0"/>
              </a:rPr>
              <a:t>cita en bloque</a:t>
            </a:r>
            <a:r>
              <a:rPr lang="es-MX" sz="2000" dirty="0" smtClean="0">
                <a:latin typeface="Times New Roman" pitchFamily="18" charset="0"/>
                <a:cs typeface="Times New Roman" pitchFamily="18" charset="0"/>
              </a:rPr>
              <a:t>.</a:t>
            </a:r>
          </a:p>
          <a:p>
            <a:pPr marL="342900" indent="-342900" algn="just"/>
            <a:r>
              <a:rPr lang="es-MX" sz="2000" dirty="0" smtClean="0">
                <a:latin typeface="Times New Roman" pitchFamily="18" charset="0"/>
                <a:cs typeface="Times New Roman" pitchFamily="18" charset="0"/>
              </a:rPr>
              <a:t> </a:t>
            </a:r>
          </a:p>
          <a:p>
            <a:pPr marL="342900" indent="-342900" algn="just"/>
            <a:r>
              <a:rPr lang="es-MX" sz="2000" dirty="0" smtClean="0">
                <a:latin typeface="Times New Roman" pitchFamily="18" charset="0"/>
                <a:cs typeface="Times New Roman" pitchFamily="18" charset="0"/>
              </a:rPr>
              <a:t> La cita textual de tres líneas o menos se incluye dentro del texto. </a:t>
            </a:r>
          </a:p>
          <a:p>
            <a:pPr marL="342900" indent="-342900" algn="just"/>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Hay tres formas de referir la fuente:</a:t>
            </a:r>
          </a:p>
          <a:p>
            <a:pPr marL="342900" indent="-342900" algn="just"/>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1.- Seguido de los apellidos del autor</a:t>
            </a:r>
          </a:p>
          <a:p>
            <a:pPr marL="342900" indent="-342900" algn="just"/>
            <a:r>
              <a:rPr lang="es-MX" sz="2000" dirty="0" smtClean="0">
                <a:latin typeface="Times New Roman" pitchFamily="18" charset="0"/>
                <a:cs typeface="Times New Roman" pitchFamily="18" charset="0"/>
              </a:rPr>
              <a:t>	2.- Después de la cita</a:t>
            </a:r>
          </a:p>
          <a:p>
            <a:pPr marL="342900" indent="-342900" algn="just"/>
            <a:r>
              <a:rPr lang="es-MX" sz="2000" dirty="0" smtClean="0">
                <a:latin typeface="Times New Roman" pitchFamily="18" charset="0"/>
                <a:cs typeface="Times New Roman" pitchFamily="18" charset="0"/>
              </a:rPr>
              <a:t>	3.- Separada</a:t>
            </a:r>
          </a:p>
          <a:p>
            <a:pPr marL="342900" indent="-342900" algn="just"/>
            <a:endParaRPr lang="es-MX" sz="2000" dirty="0" smtClean="0">
              <a:latin typeface="Times New Roman" pitchFamily="18" charset="0"/>
              <a:cs typeface="Times New Roman" pitchFamily="18" charset="0"/>
            </a:endParaRPr>
          </a:p>
          <a:p>
            <a:pPr marL="342900" indent="-342900" algn="just"/>
            <a:r>
              <a:rPr lang="es-MX" sz="2000" dirty="0" smtClean="0">
                <a:latin typeface="Times New Roman" pitchFamily="18" charset="0"/>
                <a:cs typeface="Times New Roman" pitchFamily="18" charset="0"/>
              </a:rPr>
              <a:t>Coloque entre paréntesis el año de publicación del texto, coma y el número de la página de donde extrajo la cita.</a:t>
            </a:r>
            <a:endParaRPr lang="es-MX" dirty="0" smtClean="0">
              <a:latin typeface="Times New Roman" pitchFamily="18" charset="0"/>
              <a:cs typeface="Times New Roman" pitchFamily="18" charset="0"/>
            </a:endParaRPr>
          </a:p>
          <a:p>
            <a:pPr marL="342900" indent="-342900"/>
            <a:endParaRPr lang="es-MX"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908720"/>
            <a:ext cx="3240360" cy="369332"/>
          </a:xfrm>
          <a:prstGeom prst="rect">
            <a:avLst/>
          </a:prstGeom>
          <a:noFill/>
        </p:spPr>
        <p:txBody>
          <a:bodyPr wrap="square" rtlCol="0">
            <a:spAutoFit/>
          </a:bodyPr>
          <a:lstStyle/>
          <a:p>
            <a:r>
              <a:rPr lang="es-MX" dirty="0" smtClean="0"/>
              <a:t>Ejemplo: </a:t>
            </a:r>
            <a:endParaRPr lang="es-MX" dirty="0"/>
          </a:p>
        </p:txBody>
      </p:sp>
      <p:sp>
        <p:nvSpPr>
          <p:cNvPr id="3" name="2 Rectángulo redondeado"/>
          <p:cNvSpPr/>
          <p:nvPr/>
        </p:nvSpPr>
        <p:spPr>
          <a:xfrm>
            <a:off x="1043608" y="1484784"/>
            <a:ext cx="7776864" cy="3960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CuadroTexto"/>
          <p:cNvSpPr txBox="1"/>
          <p:nvPr/>
        </p:nvSpPr>
        <p:spPr>
          <a:xfrm>
            <a:off x="1259632" y="1700808"/>
            <a:ext cx="7272808" cy="3693319"/>
          </a:xfrm>
          <a:prstGeom prst="rect">
            <a:avLst/>
          </a:prstGeom>
          <a:noFill/>
        </p:spPr>
        <p:txBody>
          <a:bodyPr wrap="square" rtlCol="0">
            <a:spAutoFit/>
          </a:bodyPr>
          <a:lstStyle/>
          <a:p>
            <a:r>
              <a:rPr lang="es-MX" dirty="0" smtClean="0"/>
              <a:t>El cultivo de la persona, la humanización, el desarrollo en vista a la realización consciente de los valores no tenia lugar propio. En este sentido han escrito Naud y Morin:</a:t>
            </a:r>
          </a:p>
          <a:p>
            <a:pPr algn="just"/>
            <a:endParaRPr lang="es-MX" dirty="0" smtClean="0"/>
          </a:p>
          <a:p>
            <a:pPr algn="just"/>
            <a:r>
              <a:rPr lang="es-MX" dirty="0" smtClean="0"/>
              <a:t>“ Por poco que se analice la situación que se da hoy respecto de la educación en los valores, se cae en la cuenta de que es completamente inédita. No se puede dudar en decir que se trata de un cambio propiamente revolucionario que no deja en vigencia mas que algunos restos de la que era familiar hace apenas quince o veinte años” (Naud y Morin. p. 19)</a:t>
            </a:r>
          </a:p>
          <a:p>
            <a:pPr algn="just"/>
            <a:endParaRPr lang="es-MX" dirty="0" smtClean="0"/>
          </a:p>
          <a:p>
            <a:pPr algn="just"/>
            <a:r>
              <a:rPr lang="es-MX" dirty="0" smtClean="0"/>
              <a:t>La educación en valores ciertamente, supone un gran cambio en la……….</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76672"/>
            <a:ext cx="8280920" cy="2523768"/>
          </a:xfrm>
          <a:prstGeom prst="rect">
            <a:avLst/>
          </a:prstGeom>
          <a:noFill/>
        </p:spPr>
        <p:txBody>
          <a:bodyPr wrap="square" rtlCol="0">
            <a:spAutoFit/>
          </a:bodyPr>
          <a:lstStyle/>
          <a:p>
            <a:pPr algn="just"/>
            <a:r>
              <a:rPr lang="es-MX" sz="2000" dirty="0" smtClean="0">
                <a:latin typeface="Times New Roman" pitchFamily="18" charset="0"/>
                <a:cs typeface="Times New Roman" pitchFamily="18" charset="0"/>
              </a:rPr>
              <a:t>b) Fidelidad: las citas textuales deben ser fieles incluso si se sabe que existen incorrecciones (errores editoriales), si existiera un falta de ortografía puntuación o gramática en la fuente original, inserte la expresión</a:t>
            </a:r>
            <a:r>
              <a:rPr lang="es-MX" sz="2000" i="1" dirty="0" smtClean="0">
                <a:latin typeface="Times New Roman" pitchFamily="18" charset="0"/>
                <a:cs typeface="Times New Roman" pitchFamily="18" charset="0"/>
              </a:rPr>
              <a:t> sic</a:t>
            </a:r>
            <a:r>
              <a:rPr lang="es-MX" sz="2000" dirty="0" smtClean="0">
                <a:latin typeface="Times New Roman" pitchFamily="18" charset="0"/>
                <a:cs typeface="Times New Roman" pitchFamily="18" charset="0"/>
              </a:rPr>
              <a:t>, en cursivas y entre corchetes: [</a:t>
            </a:r>
            <a:r>
              <a:rPr lang="es-MX" sz="2000" i="1" dirty="0" smtClean="0">
                <a:latin typeface="Times New Roman" pitchFamily="18" charset="0"/>
                <a:cs typeface="Times New Roman" pitchFamily="18" charset="0"/>
              </a:rPr>
              <a:t>sic</a:t>
            </a:r>
            <a:r>
              <a:rPr lang="es-MX" sz="2000" dirty="0" smtClean="0">
                <a:latin typeface="Times New Roman" pitchFamily="18" charset="0"/>
                <a:cs typeface="Times New Roman" pitchFamily="18" charset="0"/>
              </a:rPr>
              <a:t>]10 inmediatamente después del error en la cita.</a:t>
            </a:r>
          </a:p>
          <a:p>
            <a:endParaRPr lang="es-MX" sz="2000" dirty="0">
              <a:latin typeface="Times New Roman" pitchFamily="18" charset="0"/>
              <a:cs typeface="Times New Roman" pitchFamily="18" charset="0"/>
            </a:endParaRPr>
          </a:p>
          <a:p>
            <a:endParaRPr lang="es-MX" sz="2000" dirty="0">
              <a:latin typeface="Times New Roman" pitchFamily="18" charset="0"/>
              <a:cs typeface="Times New Roman" pitchFamily="18" charset="0"/>
            </a:endParaRPr>
          </a:p>
          <a:p>
            <a:r>
              <a:rPr lang="es-MX" sz="2000" dirty="0" smtClean="0">
                <a:latin typeface="Times New Roman" pitchFamily="18" charset="0"/>
                <a:cs typeface="Times New Roman" pitchFamily="18" charset="0"/>
              </a:rPr>
              <a:t>   Ejemplo: </a:t>
            </a:r>
          </a:p>
          <a:p>
            <a:endParaRPr lang="es-MX" dirty="0"/>
          </a:p>
        </p:txBody>
      </p:sp>
      <p:sp>
        <p:nvSpPr>
          <p:cNvPr id="3" name="2 Rectángulo redondeado"/>
          <p:cNvSpPr/>
          <p:nvPr/>
        </p:nvSpPr>
        <p:spPr>
          <a:xfrm>
            <a:off x="827584" y="3068960"/>
            <a:ext cx="7776864"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1043608" y="3356992"/>
            <a:ext cx="7272808" cy="1754326"/>
          </a:xfrm>
          <a:prstGeom prst="rect">
            <a:avLst/>
          </a:prstGeom>
          <a:noFill/>
        </p:spPr>
        <p:txBody>
          <a:bodyPr wrap="square" rtlCol="0">
            <a:spAutoFit/>
          </a:bodyPr>
          <a:lstStyle/>
          <a:p>
            <a:r>
              <a:rPr lang="es-MX" dirty="0" smtClean="0"/>
              <a:t>“Agosto madura y [</a:t>
            </a:r>
            <a:r>
              <a:rPr lang="es-MX" sz="1600" i="1" dirty="0" smtClean="0"/>
              <a:t>sic </a:t>
            </a:r>
            <a:r>
              <a:rPr lang="es-MX" dirty="0" smtClean="0"/>
              <a:t>] vendimia la uva y la fruta” (La gitanilla, 1996, p. 38).</a:t>
            </a:r>
          </a:p>
          <a:p>
            <a:r>
              <a:rPr lang="es-MX" dirty="0" smtClean="0"/>
              <a:t>“Título que se da en algunas [</a:t>
            </a:r>
            <a:r>
              <a:rPr lang="es-MX" i="1" dirty="0" smtClean="0"/>
              <a:t> sic </a:t>
            </a:r>
            <a:r>
              <a:rPr lang="es-MX" dirty="0" smtClean="0"/>
              <a:t>] al teólogo que ha seguido su carrera y acabadas sus lecturas está esperando el grado de maestro”  ( Libro académico 1990, p. 1145)</a:t>
            </a:r>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48680"/>
            <a:ext cx="8208912" cy="3477875"/>
          </a:xfrm>
          <a:prstGeom prst="rect">
            <a:avLst/>
          </a:prstGeom>
          <a:noFill/>
        </p:spPr>
        <p:txBody>
          <a:bodyPr wrap="square" rtlCol="0">
            <a:spAutoFit/>
          </a:bodyPr>
          <a:lstStyle/>
          <a:p>
            <a:r>
              <a:rPr lang="es-MX" sz="2000" dirty="0" smtClean="0">
                <a:latin typeface="Times New Roman" pitchFamily="18" charset="0"/>
                <a:cs typeface="Times New Roman" pitchFamily="18" charset="0"/>
              </a:rPr>
              <a:t>c) </a:t>
            </a:r>
            <a:r>
              <a:rPr lang="es-MX" sz="2000" b="1" dirty="0" smtClean="0">
                <a:latin typeface="Times New Roman" pitchFamily="18" charset="0"/>
                <a:cs typeface="Times New Roman" pitchFamily="18" charset="0"/>
              </a:rPr>
              <a:t>Comillas dobles</a:t>
            </a:r>
            <a:r>
              <a:rPr lang="es-MX" sz="2000" dirty="0" smtClean="0">
                <a:latin typeface="Times New Roman" pitchFamily="18" charset="0"/>
                <a:cs typeface="Times New Roman" pitchFamily="18" charset="0"/>
              </a:rPr>
              <a:t>: determinarán la información contraída de una fuente .</a:t>
            </a:r>
          </a:p>
          <a:p>
            <a:endParaRPr lang="es-MX" sz="2000" dirty="0">
              <a:latin typeface="Times New Roman" pitchFamily="18" charset="0"/>
              <a:cs typeface="Times New Roman" pitchFamily="18" charset="0"/>
            </a:endParaRPr>
          </a:p>
          <a:p>
            <a:pPr algn="ctr"/>
            <a:r>
              <a:rPr lang="es-MX" sz="2000" b="1" dirty="0" smtClean="0">
                <a:latin typeface="Times New Roman" pitchFamily="18" charset="0"/>
                <a:cs typeface="Times New Roman" pitchFamily="18" charset="0"/>
              </a:rPr>
              <a:t>≪…….≫      “…….”</a:t>
            </a:r>
          </a:p>
          <a:p>
            <a:pPr algn="ctr"/>
            <a:endParaRPr lang="es-MX" sz="2000" b="1" dirty="0" smtClean="0">
              <a:latin typeface="Times New Roman" pitchFamily="18" charset="0"/>
              <a:cs typeface="Times New Roman" pitchFamily="18" charset="0"/>
            </a:endParaRPr>
          </a:p>
          <a:p>
            <a:pPr algn="just"/>
            <a:endParaRPr lang="es-MX" sz="2000" dirty="0" smtClean="0">
              <a:latin typeface="Times New Roman" pitchFamily="18" charset="0"/>
              <a:cs typeface="Times New Roman" pitchFamily="18" charset="0"/>
            </a:endParaRPr>
          </a:p>
          <a:p>
            <a:pPr algn="just"/>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Las comillas sencillas o apóstrofos(‘…’) resaltan lo que se encierra en la fuente original entre comillas dobles, si éstas son inglesas. </a:t>
            </a:r>
          </a:p>
          <a:p>
            <a:pPr algn="just"/>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Si se hace uso de las latinas, utilice las comillas dobles (“..”) para resaltar una palabra o un conjunto de palabras.</a:t>
            </a:r>
          </a:p>
          <a:p>
            <a:endParaRPr lang="es-MX" sz="2000" dirty="0">
              <a:latin typeface="Times New Roman" pitchFamily="18" charset="0"/>
              <a:cs typeface="Times New Roman" pitchFamily="18" charset="0"/>
            </a:endParaRPr>
          </a:p>
          <a:p>
            <a:r>
              <a:rPr lang="es-MX" sz="2000" dirty="0" smtClean="0">
                <a:latin typeface="Times New Roman" pitchFamily="18" charset="0"/>
                <a:cs typeface="Times New Roman" pitchFamily="18" charset="0"/>
              </a:rPr>
              <a:t>Ejemplo:</a:t>
            </a:r>
            <a:endParaRPr lang="es-MX" sz="2000" dirty="0">
              <a:latin typeface="Times New Roman" pitchFamily="18" charset="0"/>
              <a:cs typeface="Times New Roman" pitchFamily="18" charset="0"/>
            </a:endParaRPr>
          </a:p>
        </p:txBody>
      </p:sp>
      <p:sp>
        <p:nvSpPr>
          <p:cNvPr id="3" name="2 Rectángulo redondeado"/>
          <p:cNvSpPr/>
          <p:nvPr/>
        </p:nvSpPr>
        <p:spPr>
          <a:xfrm>
            <a:off x="1691680" y="3645024"/>
            <a:ext cx="6336704"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1907704" y="3789040"/>
            <a:ext cx="5904656" cy="2585323"/>
          </a:xfrm>
          <a:prstGeom prst="rect">
            <a:avLst/>
          </a:prstGeom>
          <a:noFill/>
        </p:spPr>
        <p:txBody>
          <a:bodyPr wrap="square" rtlCol="0">
            <a:spAutoFit/>
          </a:bodyPr>
          <a:lstStyle/>
          <a:p>
            <a:pPr algn="just"/>
            <a:r>
              <a:rPr lang="es-MX" dirty="0" smtClean="0"/>
              <a:t>Ya Casalduero notó que: “ comienza un lamento y termina con un discurso este ‘paralelismo antiético’, marca el punto de partida y el de llegada del suceder de los hechos”</a:t>
            </a:r>
          </a:p>
          <a:p>
            <a:pPr algn="just"/>
            <a:r>
              <a:rPr lang="es-MX" dirty="0" smtClean="0"/>
              <a:t>≪Las oraciones gramaticales que forman parte de un período están mentalmente subordinadas a la “unidad de intención y significado” con el que el período se articula.≫</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8280920" cy="4524315"/>
          </a:xfrm>
          <a:prstGeom prst="rect">
            <a:avLst/>
          </a:prstGeom>
          <a:noFill/>
        </p:spPr>
        <p:txBody>
          <a:bodyPr wrap="square" rtlCol="0">
            <a:spAutoFit/>
          </a:bodyPr>
          <a:lstStyle/>
          <a:p>
            <a:pPr algn="ctr"/>
            <a:r>
              <a:rPr lang="es-MX" sz="2400" b="1" dirty="0" smtClean="0">
                <a:latin typeface="Times New Roman" pitchFamily="18" charset="0"/>
                <a:cs typeface="Times New Roman" pitchFamily="18" charset="0"/>
              </a:rPr>
              <a:t>La cita indirecta, paráfrasis o discurso citado</a:t>
            </a:r>
            <a:r>
              <a:rPr lang="es-MX" sz="2400" dirty="0" smtClean="0">
                <a:latin typeface="Times New Roman" pitchFamily="18" charset="0"/>
                <a:cs typeface="Times New Roman" pitchFamily="18" charset="0"/>
              </a:rPr>
              <a:t> </a:t>
            </a:r>
          </a:p>
          <a:p>
            <a:pPr algn="ctr"/>
            <a:endParaRPr lang="es-MX" sz="2000" dirty="0" smtClean="0">
              <a:latin typeface="Times New Roman" pitchFamily="18" charset="0"/>
              <a:cs typeface="Times New Roman" pitchFamily="18" charset="0"/>
            </a:endParaRPr>
          </a:p>
          <a:p>
            <a:r>
              <a:rPr lang="es-MX" sz="2000" dirty="0">
                <a:latin typeface="Times New Roman" pitchFamily="18" charset="0"/>
                <a:cs typeface="Times New Roman" pitchFamily="18" charset="0"/>
              </a:rPr>
              <a:t>O</a:t>
            </a:r>
            <a:r>
              <a:rPr lang="es-MX" sz="2000" dirty="0" smtClean="0">
                <a:latin typeface="Times New Roman" pitchFamily="18" charset="0"/>
                <a:cs typeface="Times New Roman" pitchFamily="18" charset="0"/>
              </a:rPr>
              <a:t>tro recurso para citar es la paráfrasis o la cita indirecta:</a:t>
            </a:r>
          </a:p>
          <a:p>
            <a:endParaRPr lang="es-MX" sz="2000" dirty="0" smtClean="0">
              <a:latin typeface="Times New Roman" pitchFamily="18" charset="0"/>
              <a:cs typeface="Times New Roman" pitchFamily="18" charset="0"/>
            </a:endParaRPr>
          </a:p>
          <a:p>
            <a:pPr>
              <a:buFont typeface="Arial" pitchFamily="34" charset="0"/>
              <a:buChar char="•"/>
            </a:pPr>
            <a:r>
              <a:rPr lang="es-MX" sz="2000" b="1" dirty="0" smtClean="0">
                <a:latin typeface="Times New Roman" pitchFamily="18" charset="0"/>
                <a:cs typeface="Times New Roman" pitchFamily="18" charset="0"/>
              </a:rPr>
              <a:t>  Parafrasear </a:t>
            </a:r>
            <a:r>
              <a:rPr lang="es-MX" sz="2000" dirty="0" smtClean="0">
                <a:latin typeface="Times New Roman" pitchFamily="18" charset="0"/>
                <a:cs typeface="Times New Roman" pitchFamily="18" charset="0"/>
              </a:rPr>
              <a:t>es repetir indirectamente el mensaje que expresó el emisor pero         con palabras propias. Se pueden utilizar palabras claves del texto original.</a:t>
            </a:r>
          </a:p>
          <a:p>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Para parafrasear puede:</a:t>
            </a:r>
          </a:p>
          <a:p>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 Usar sinónimos</a:t>
            </a:r>
          </a:p>
          <a:p>
            <a:r>
              <a:rPr lang="es-MX" sz="2000" dirty="0" smtClean="0">
                <a:latin typeface="Times New Roman" pitchFamily="18" charset="0"/>
                <a:cs typeface="Times New Roman" pitchFamily="18" charset="0"/>
              </a:rPr>
              <a:t>	- Cambiar el orden de la estructura de la frase.</a:t>
            </a:r>
          </a:p>
          <a:p>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 Reducir los párrafos de la fuente original a frases.</a:t>
            </a:r>
          </a:p>
          <a:p>
            <a:r>
              <a:rPr lang="es-MX" sz="2000" dirty="0">
                <a:latin typeface="Times New Roman" pitchFamily="18" charset="0"/>
                <a:cs typeface="Times New Roman" pitchFamily="18" charset="0"/>
              </a:rPr>
              <a:t>	</a:t>
            </a:r>
            <a:r>
              <a:rPr lang="es-MX" sz="2000" dirty="0" smtClean="0">
                <a:latin typeface="Times New Roman" pitchFamily="18" charset="0"/>
                <a:cs typeface="Times New Roman" pitchFamily="18" charset="0"/>
              </a:rPr>
              <a:t>- Cambiar partes del texto original pero que digan lo mismo.</a:t>
            </a:r>
          </a:p>
          <a:p>
            <a:endParaRPr lang="es-MX" sz="2000" dirty="0" smtClean="0">
              <a:latin typeface="Times New Roman" pitchFamily="18" charset="0"/>
              <a:cs typeface="Times New Roman" pitchFamily="18" charset="0"/>
            </a:endParaRPr>
          </a:p>
          <a:p>
            <a:pPr>
              <a:buFont typeface="Arial" pitchFamily="34" charset="0"/>
              <a:buChar char="•"/>
            </a:pPr>
            <a:r>
              <a:rPr lang="es-MX" sz="2000" dirty="0" smtClean="0">
                <a:latin typeface="Times New Roman" pitchFamily="18" charset="0"/>
                <a:cs typeface="Times New Roman" pitchFamily="18" charset="0"/>
              </a:rPr>
              <a:t>En las citas indirectas </a:t>
            </a:r>
            <a:r>
              <a:rPr lang="es-MX" sz="2000" b="1" dirty="0" smtClean="0">
                <a:latin typeface="Times New Roman" pitchFamily="18" charset="0"/>
                <a:cs typeface="Times New Roman" pitchFamily="18" charset="0"/>
              </a:rPr>
              <a:t>no</a:t>
            </a:r>
            <a:r>
              <a:rPr lang="es-MX" sz="2000" dirty="0" smtClean="0">
                <a:latin typeface="Times New Roman" pitchFamily="18" charset="0"/>
                <a:cs typeface="Times New Roman" pitchFamily="18" charset="0"/>
              </a:rPr>
              <a:t> se utilizan las comillas.</a:t>
            </a:r>
          </a:p>
          <a:p>
            <a:pPr>
              <a:buFont typeface="Arial" pitchFamily="34" charset="0"/>
              <a:buChar char="•"/>
            </a:pPr>
            <a:endParaRPr lang="es-MX"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8064896" cy="369332"/>
          </a:xfrm>
          <a:prstGeom prst="rect">
            <a:avLst/>
          </a:prstGeom>
          <a:noFill/>
        </p:spPr>
        <p:txBody>
          <a:bodyPr wrap="square" rtlCol="0">
            <a:spAutoFit/>
          </a:bodyPr>
          <a:lstStyle/>
          <a:p>
            <a:r>
              <a:rPr lang="es-MX" dirty="0" smtClean="0"/>
              <a:t>Ejemplos:</a:t>
            </a:r>
            <a:endParaRPr lang="es-MX" dirty="0"/>
          </a:p>
        </p:txBody>
      </p:sp>
      <p:sp>
        <p:nvSpPr>
          <p:cNvPr id="3" name="2 Rectángulo redondeado"/>
          <p:cNvSpPr/>
          <p:nvPr/>
        </p:nvSpPr>
        <p:spPr>
          <a:xfrm>
            <a:off x="1187624" y="1052736"/>
            <a:ext cx="6840760"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Flecha abajo"/>
          <p:cNvSpPr/>
          <p:nvPr/>
        </p:nvSpPr>
        <p:spPr>
          <a:xfrm>
            <a:off x="4355976" y="2924944"/>
            <a:ext cx="79208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redondeado"/>
          <p:cNvSpPr/>
          <p:nvPr/>
        </p:nvSpPr>
        <p:spPr>
          <a:xfrm>
            <a:off x="2771800" y="4221088"/>
            <a:ext cx="4176464"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1331640" y="1124744"/>
            <a:ext cx="6408712" cy="1477328"/>
          </a:xfrm>
          <a:prstGeom prst="rect">
            <a:avLst/>
          </a:prstGeom>
          <a:noFill/>
        </p:spPr>
        <p:txBody>
          <a:bodyPr wrap="square" rtlCol="0">
            <a:spAutoFit/>
          </a:bodyPr>
          <a:lstStyle/>
          <a:p>
            <a:pPr algn="just"/>
            <a:r>
              <a:rPr lang="es-MX" dirty="0" smtClean="0"/>
              <a:t>“ He estado experimentando un tiempo dificultoso en el trabajo. Estoy tan intranquilo que simplemente no puedo concentrarme. Mi supervisora me indicó que no está contenta con mi trabajo y que si no mejoro me va a despedir”</a:t>
            </a:r>
            <a:endParaRPr lang="es-MX" dirty="0"/>
          </a:p>
        </p:txBody>
      </p:sp>
      <p:sp>
        <p:nvSpPr>
          <p:cNvPr id="8" name="7 CuadroTexto"/>
          <p:cNvSpPr txBox="1"/>
          <p:nvPr/>
        </p:nvSpPr>
        <p:spPr>
          <a:xfrm>
            <a:off x="2915816" y="4509120"/>
            <a:ext cx="3888432" cy="1477328"/>
          </a:xfrm>
          <a:prstGeom prst="rect">
            <a:avLst/>
          </a:prstGeom>
          <a:noFill/>
        </p:spPr>
        <p:txBody>
          <a:bodyPr wrap="square" rtlCol="0">
            <a:spAutoFit/>
          </a:bodyPr>
          <a:lstStyle/>
          <a:p>
            <a:pPr algn="just"/>
            <a:r>
              <a:rPr lang="es-MX" dirty="0" smtClean="0"/>
              <a:t> Usted está indicando que se le hace difícil concentrarse ; que su supervisora no esta satisfecha con su trabajo y que es posible que lo despida.</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187624" y="1052736"/>
            <a:ext cx="6840760"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Flecha abajo"/>
          <p:cNvSpPr/>
          <p:nvPr/>
        </p:nvSpPr>
        <p:spPr>
          <a:xfrm>
            <a:off x="4355976" y="2924944"/>
            <a:ext cx="79208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Rectángulo redondeado"/>
          <p:cNvSpPr/>
          <p:nvPr/>
        </p:nvSpPr>
        <p:spPr>
          <a:xfrm>
            <a:off x="2771800" y="4221088"/>
            <a:ext cx="4176464"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1331640" y="1124744"/>
            <a:ext cx="6408712" cy="923330"/>
          </a:xfrm>
          <a:prstGeom prst="rect">
            <a:avLst/>
          </a:prstGeom>
          <a:noFill/>
        </p:spPr>
        <p:txBody>
          <a:bodyPr wrap="square" rtlCol="0">
            <a:spAutoFit/>
          </a:bodyPr>
          <a:lstStyle/>
          <a:p>
            <a:pPr algn="just"/>
            <a:r>
              <a:rPr lang="es-MX" dirty="0" smtClean="0"/>
              <a:t>“ El plagio se define mejor como una actividad deliberada- la copia consciente del trabajo de otros” (Swales, 1998, p. 78)</a:t>
            </a:r>
            <a:endParaRPr lang="es-MX" dirty="0"/>
          </a:p>
        </p:txBody>
      </p:sp>
      <p:sp>
        <p:nvSpPr>
          <p:cNvPr id="6" name="5 CuadroTexto"/>
          <p:cNvSpPr txBox="1"/>
          <p:nvPr/>
        </p:nvSpPr>
        <p:spPr>
          <a:xfrm>
            <a:off x="2915816" y="4509120"/>
            <a:ext cx="3888432" cy="1477328"/>
          </a:xfrm>
          <a:prstGeom prst="rect">
            <a:avLst/>
          </a:prstGeom>
          <a:noFill/>
        </p:spPr>
        <p:txBody>
          <a:bodyPr wrap="square" rtlCol="0">
            <a:spAutoFit/>
          </a:bodyPr>
          <a:lstStyle/>
          <a:p>
            <a:pPr algn="just"/>
            <a:r>
              <a:rPr lang="es-MX" dirty="0" smtClean="0"/>
              <a:t> John Swales a dicho que el plagio ocurre cuando una persona copia el trabajo de otra y es perfectamente consciente de lo que esta haciendo.</a:t>
            </a:r>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411</TotalTime>
  <Words>1258</Words>
  <Application>Microsoft Office PowerPoint</Application>
  <PresentationFormat>Presentación en pantalla (4:3)</PresentationFormat>
  <Paragraphs>179</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Concurrencia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RU</dc:creator>
  <cp:lastModifiedBy>Maestros</cp:lastModifiedBy>
  <cp:revision>44</cp:revision>
  <dcterms:created xsi:type="dcterms:W3CDTF">2011-10-02T02:07:51Z</dcterms:created>
  <dcterms:modified xsi:type="dcterms:W3CDTF">2011-10-19T22:45:47Z</dcterms:modified>
</cp:coreProperties>
</file>